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7" r:id="rId9"/>
    <p:sldId id="282" r:id="rId10"/>
    <p:sldId id="285" r:id="rId11"/>
    <p:sldId id="284" r:id="rId12"/>
    <p:sldId id="264" r:id="rId13"/>
    <p:sldId id="268" r:id="rId14"/>
    <p:sldId id="287" r:id="rId15"/>
    <p:sldId id="286" r:id="rId16"/>
    <p:sldId id="269" r:id="rId17"/>
    <p:sldId id="270" r:id="rId18"/>
    <p:sldId id="271" r:id="rId19"/>
    <p:sldId id="272" r:id="rId20"/>
    <p:sldId id="273" r:id="rId21"/>
    <p:sldId id="274" r:id="rId22"/>
    <p:sldId id="275" r:id="rId23"/>
    <p:sldId id="276" r:id="rId24"/>
    <p:sldId id="278" r:id="rId25"/>
    <p:sldId id="279"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Goudy Old Style" panose="02020502050305020303" pitchFamily="18" charset="77"/>
      <p:regular r:id="rId36"/>
      <p:bold r:id="rId37"/>
      <p:italic r:id="rId38"/>
    </p:embeddedFont>
    <p:embeddedFont>
      <p:font typeface="Lustria" panose="02000603060000020004" pitchFamily="2" charset="0"/>
      <p:regular r:id="rId39"/>
    </p:embeddedFont>
    <p:embeddedFont>
      <p:font typeface="Merriweather" pitchFamily="2" charset="77"/>
      <p:regular r:id="rId40"/>
      <p:bold r:id="rId41"/>
      <p:italic r:id="rId42"/>
      <p:boldItalic r:id="rId43"/>
    </p:embeddedFont>
    <p:embeddedFont>
      <p:font typeface="Sorts Mill Goudy" panose="02000503000000000000" pitchFamily="2" charset="0"/>
      <p:regular r:id="rId44"/>
      <p: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p:restoredTop sz="96327"/>
  </p:normalViewPr>
  <p:slideViewPr>
    <p:cSldViewPr snapToGrid="0">
      <p:cViewPr varScale="1">
        <p:scale>
          <a:sx n="128" d="100"/>
          <a:sy n="128" d="100"/>
        </p:scale>
        <p:origin x="4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125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77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330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709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517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6210685/"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s://www.ncbi.nlm.nih.gov/pmc/articles/PMC435985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ncbi.nlm.nih.gov/pmc/articles/PMC435985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ncbi.nlm.nih.gov/pmc/articles/PMC8724631/" TargetMode="External"/><Relationship Id="rId5" Type="http://schemas.openxmlformats.org/officeDocument/2006/relationships/hyperlink" Target="https://www.ninds.nih.gov/health-information/disorders/migraine" TargetMode="External"/><Relationship Id="rId4" Type="http://schemas.openxmlformats.org/officeDocument/2006/relationships/hyperlink" Target="https://www.mayoclinic.org/diseases-conditions/migraine-headache/symptoms-causes/syc-2036020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What is an Aura? </a:t>
            </a:r>
            <a:endParaRPr dirty="0">
              <a:latin typeface="+mj-lt"/>
            </a:endParaRPr>
          </a:p>
        </p:txBody>
      </p:sp>
      <p:sp>
        <p:nvSpPr>
          <p:cNvPr id="236" name="Google Shape;236;p12"/>
          <p:cNvSpPr txBox="1">
            <a:spLocks noGrp="1"/>
          </p:cNvSpPr>
          <p:nvPr>
            <p:ph type="body" idx="1"/>
          </p:nvPr>
        </p:nvSpPr>
        <p:spPr>
          <a:xfrm>
            <a:off x="1187471" y="1087071"/>
            <a:ext cx="5015621"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2000" dirty="0">
                <a:latin typeface="Times New Roman" panose="02020603050405020304" pitchFamily="18" charset="0"/>
                <a:cs typeface="Times New Roman" panose="02020603050405020304" pitchFamily="18" charset="0"/>
              </a:rPr>
              <a:t>An Aura is a group of sensory, motor, and speech symptoms that usually act like warning signals that a migraine is about to begin. Commonly misinterpreted as a seizure or stroke, it typically happens before the headache pain, but sometimes appears during or after. An aura can last from 10 to 60 minutes. Aura symptoms are reversible, meaning that they can be stopped/healed. An aura produces symptoms that may include: </a:t>
            </a:r>
          </a:p>
          <a:p>
            <a:pPr marL="342900">
              <a:spcBef>
                <a:spcPts val="0"/>
              </a:spcBef>
              <a:buSzPts val="1500"/>
            </a:pPr>
            <a:r>
              <a:rPr lang="en-US" sz="1600" dirty="0">
                <a:latin typeface="Times New Roman" panose="02020603050405020304" pitchFamily="18" charset="0"/>
                <a:cs typeface="Times New Roman" panose="02020603050405020304" pitchFamily="18" charset="0"/>
              </a:rPr>
              <a:t>Seeing bright flashing dots, sparkles or lights </a:t>
            </a:r>
          </a:p>
          <a:p>
            <a:pPr marL="342900">
              <a:spcBef>
                <a:spcPts val="0"/>
              </a:spcBef>
              <a:buSzPts val="1500"/>
            </a:pPr>
            <a:r>
              <a:rPr lang="en-US" sz="1600" dirty="0">
                <a:latin typeface="Times New Roman" panose="02020603050405020304" pitchFamily="18" charset="0"/>
                <a:cs typeface="Times New Roman" panose="02020603050405020304" pitchFamily="18" charset="0"/>
              </a:rPr>
              <a:t>Blind spots in your vision </a:t>
            </a:r>
          </a:p>
          <a:p>
            <a:pPr marL="342900">
              <a:spcBef>
                <a:spcPts val="0"/>
              </a:spcBef>
              <a:buSzPts val="1500"/>
            </a:pPr>
            <a:r>
              <a:rPr lang="en-US" sz="1600" dirty="0">
                <a:latin typeface="Times New Roman" panose="02020603050405020304" pitchFamily="18" charset="0"/>
                <a:cs typeface="Times New Roman" panose="02020603050405020304" pitchFamily="18" charset="0"/>
              </a:rPr>
              <a:t>Numb or tingling skin </a:t>
            </a:r>
          </a:p>
          <a:p>
            <a:pPr marL="342900">
              <a:spcBef>
                <a:spcPts val="0"/>
              </a:spcBef>
              <a:buSzPts val="1500"/>
            </a:pPr>
            <a:r>
              <a:rPr lang="en-US" sz="1600" dirty="0">
                <a:latin typeface="Times New Roman" panose="02020603050405020304" pitchFamily="18" charset="0"/>
                <a:cs typeface="Times New Roman" panose="02020603050405020304" pitchFamily="18" charset="0"/>
              </a:rPr>
              <a:t>Speech changes </a:t>
            </a:r>
          </a:p>
          <a:p>
            <a:pPr marL="342900">
              <a:spcBef>
                <a:spcPts val="0"/>
              </a:spcBef>
              <a:buSzPts val="1500"/>
            </a:pPr>
            <a:r>
              <a:rPr lang="en-US" sz="1600" dirty="0">
                <a:latin typeface="Times New Roman" panose="02020603050405020304" pitchFamily="18" charset="0"/>
                <a:cs typeface="Times New Roman" panose="02020603050405020304" pitchFamily="18" charset="0"/>
              </a:rPr>
              <a:t>Ringing in your ears (tinnitus) </a:t>
            </a:r>
          </a:p>
          <a:p>
            <a:pPr marL="342900">
              <a:spcBef>
                <a:spcPts val="0"/>
              </a:spcBef>
              <a:buSzPts val="1500"/>
            </a:pPr>
            <a:r>
              <a:rPr lang="en-US" sz="1600" dirty="0">
                <a:latin typeface="Times New Roman" panose="02020603050405020304" pitchFamily="18" charset="0"/>
                <a:cs typeface="Times New Roman" panose="02020603050405020304" pitchFamily="18" charset="0"/>
              </a:rPr>
              <a:t>Temporary vision loss </a:t>
            </a:r>
          </a:p>
          <a:p>
            <a:pPr marL="342900">
              <a:spcBef>
                <a:spcPts val="0"/>
              </a:spcBef>
              <a:buSzPts val="1500"/>
            </a:pPr>
            <a:r>
              <a:rPr lang="en-US" sz="1600" dirty="0">
                <a:latin typeface="Times New Roman" panose="02020603050405020304" pitchFamily="18" charset="0"/>
                <a:cs typeface="Times New Roman" panose="02020603050405020304" pitchFamily="18" charset="0"/>
              </a:rPr>
              <a:t>Seeing wavy or jagged lines </a:t>
            </a:r>
          </a:p>
          <a:p>
            <a:pPr marL="342900">
              <a:spcBef>
                <a:spcPts val="0"/>
              </a:spcBef>
              <a:buSzPts val="1500"/>
            </a:pPr>
            <a:r>
              <a:rPr lang="en-US" sz="1600" dirty="0">
                <a:latin typeface="Times New Roman" panose="02020603050405020304" pitchFamily="18" charset="0"/>
                <a:cs typeface="Times New Roman" panose="02020603050405020304" pitchFamily="18" charset="0"/>
              </a:rPr>
              <a:t>Changes in smell or taste </a:t>
            </a:r>
          </a:p>
          <a:p>
            <a:pPr marL="342900">
              <a:spcBef>
                <a:spcPts val="0"/>
              </a:spcBef>
              <a:buSzPts val="1500"/>
            </a:pPr>
            <a:r>
              <a:rPr lang="en-US" sz="1600" dirty="0">
                <a:latin typeface="Times New Roman" panose="02020603050405020304" pitchFamily="18" charset="0"/>
                <a:cs typeface="Times New Roman" panose="02020603050405020304" pitchFamily="18" charset="0"/>
              </a:rPr>
              <a:t>A “funny” feeling </a:t>
            </a: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5122" name="Picture 2" descr="Visual disturbance (visual aura, migraine aura) - Look After Your EyesLook  After Your Eyes">
            <a:extLst>
              <a:ext uri="{FF2B5EF4-FFF2-40B4-BE49-F238E27FC236}">
                <a16:creationId xmlns:a16="http://schemas.microsoft.com/office/drawing/2014/main" id="{E55B3224-9AE7-A3CE-671C-DFB1554BE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032" y="1692344"/>
            <a:ext cx="5679989" cy="378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5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dirty="0">
                <a:latin typeface="+mj-lt"/>
              </a:rPr>
              <a:t>Types of Migraines </a:t>
            </a:r>
            <a:endParaRPr dirty="0">
              <a:latin typeface="+mj-lt"/>
            </a:endParaRPr>
          </a:p>
        </p:txBody>
      </p:sp>
      <p:sp>
        <p:nvSpPr>
          <p:cNvPr id="236" name="Google Shape;236;p12"/>
          <p:cNvSpPr txBox="1">
            <a:spLocks noGrp="1"/>
          </p:cNvSpPr>
          <p:nvPr>
            <p:ph type="body" idx="1"/>
          </p:nvPr>
        </p:nvSpPr>
        <p:spPr>
          <a:xfrm>
            <a:off x="1050232" y="1074158"/>
            <a:ext cx="5181600" cy="4351338"/>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1800" dirty="0">
                <a:latin typeface="Times New Roman" panose="02020603050405020304" pitchFamily="18" charset="0"/>
                <a:cs typeface="Times New Roman" panose="02020603050405020304" pitchFamily="18" charset="0"/>
              </a:rPr>
              <a:t>There are several types of migraines, and the same type may go by different names: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Migraine with aura (complicated migraine: </a:t>
            </a:r>
            <a:r>
              <a:rPr lang="en-US" sz="1800" dirty="0">
                <a:latin typeface="Times New Roman" panose="02020603050405020304" pitchFamily="18" charset="0"/>
                <a:cs typeface="Times New Roman" panose="02020603050405020304" pitchFamily="18" charset="0"/>
              </a:rPr>
              <a:t>around 15-20% of people with migraine headaches experience aura. </a:t>
            </a:r>
            <a:endParaRPr lang="en-US" sz="1800" b="1" dirty="0">
              <a:latin typeface="Times New Roman" panose="02020603050405020304" pitchFamily="18" charset="0"/>
              <a:cs typeface="Times New Roman" panose="02020603050405020304" pitchFamily="18" charset="0"/>
            </a:endParaRP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Migraine without aura (common migraine): </a:t>
            </a:r>
            <a:r>
              <a:rPr lang="en-US" sz="1800" dirty="0">
                <a:latin typeface="Times New Roman" panose="02020603050405020304" pitchFamily="18" charset="0"/>
                <a:cs typeface="Times New Roman" panose="02020603050405020304" pitchFamily="18" charset="0"/>
              </a:rPr>
              <a:t>this type of migraine headache strikes without the warning an arura may give you. The symptoms are the same, but that phase does not happen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Migraine without head pain: </a:t>
            </a:r>
            <a:r>
              <a:rPr lang="en-US" sz="1800" dirty="0">
                <a:latin typeface="Times New Roman" panose="02020603050405020304" pitchFamily="18" charset="0"/>
                <a:cs typeface="Times New Roman" panose="02020603050405020304" pitchFamily="18" charset="0"/>
              </a:rPr>
              <a:t>“silent migraine” or acephalgic migraine,” as this type is also known as, includes aura symptom but not the headache that typically follows</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Hemiplegic Migraine: </a:t>
            </a:r>
            <a:r>
              <a:rPr lang="en-US" sz="1800" dirty="0">
                <a:latin typeface="Times New Roman" panose="02020603050405020304" pitchFamily="18" charset="0"/>
                <a:cs typeface="Times New Roman" panose="02020603050405020304" pitchFamily="18" charset="0"/>
              </a:rPr>
              <a:t>You may have temporary paralysis (hemiplegia) or neurological or sensory changes on one side of your body. The onset of the headache may be associated with temporary numbness, extreme weakness on one side of your body, a tingling sensation. Sometimes it includes head pain and sometimes it does not. </a:t>
            </a:r>
            <a:endParaRPr lang="en-US" sz="1800" b="1" dirty="0">
              <a:latin typeface="Times New Roman" panose="02020603050405020304" pitchFamily="18" charset="0"/>
              <a:cs typeface="Times New Roman" panose="02020603050405020304" pitchFamily="18" charset="0"/>
            </a:endParaRPr>
          </a:p>
        </p:txBody>
      </p:sp>
      <p:sp>
        <p:nvSpPr>
          <p:cNvPr id="2" name="Text Placeholder 1">
            <a:extLst>
              <a:ext uri="{FF2B5EF4-FFF2-40B4-BE49-F238E27FC236}">
                <a16:creationId xmlns:a16="http://schemas.microsoft.com/office/drawing/2014/main" id="{4CC8A552-3527-9BA8-CD5C-AD42A4734B3D}"/>
              </a:ext>
            </a:extLst>
          </p:cNvPr>
          <p:cNvSpPr>
            <a:spLocks noGrp="1"/>
          </p:cNvSpPr>
          <p:nvPr>
            <p:ph type="body" idx="2"/>
          </p:nvPr>
        </p:nvSpPr>
        <p:spPr>
          <a:xfrm>
            <a:off x="6202016" y="1690688"/>
            <a:ext cx="5181600" cy="4351338"/>
          </a:xfrm>
        </p:spPr>
        <p:txBody>
          <a:bodyPr>
            <a:normAutofit fontScale="92500" lnSpcReduction="20000"/>
          </a:bodyPr>
          <a:lstStyle/>
          <a:p>
            <a:r>
              <a:rPr lang="en-US" sz="1800" b="1" dirty="0">
                <a:latin typeface="Times New Roman" panose="02020603050405020304" pitchFamily="18" charset="0"/>
                <a:cs typeface="Times New Roman" panose="02020603050405020304" pitchFamily="18" charset="0"/>
              </a:rPr>
              <a:t>Retinal Migraine (ocular migraine): </a:t>
            </a:r>
            <a:r>
              <a:rPr lang="en-US" sz="1800" dirty="0">
                <a:latin typeface="Times New Roman" panose="02020603050405020304" pitchFamily="18" charset="0"/>
                <a:cs typeface="Times New Roman" panose="02020603050405020304" pitchFamily="18" charset="0"/>
              </a:rPr>
              <a:t> You may notice a temporary, partial or complete loss of vision in one of your eyes, along with a dull headache behind the eye that may spread to the rest of your head. You should always report a retinal migraine to your doctor as it could be a sign of a more serious issue</a:t>
            </a:r>
          </a:p>
          <a:p>
            <a:r>
              <a:rPr lang="en-US" sz="1800" b="1" dirty="0">
                <a:latin typeface="Times New Roman" panose="02020603050405020304" pitchFamily="18" charset="0"/>
                <a:cs typeface="Times New Roman" panose="02020603050405020304" pitchFamily="18" charset="0"/>
              </a:rPr>
              <a:t>Chronic Migraine: </a:t>
            </a:r>
            <a:r>
              <a:rPr lang="en-US" sz="1800" dirty="0">
                <a:latin typeface="Times New Roman" panose="02020603050405020304" pitchFamily="18" charset="0"/>
                <a:cs typeface="Times New Roman" panose="02020603050405020304" pitchFamily="18" charset="0"/>
              </a:rPr>
              <a:t> a chronic migraine is when a migraine occurs at least 15 days per month. The symptoms may change frequently, and so may the severity of pain. </a:t>
            </a:r>
          </a:p>
          <a:p>
            <a:r>
              <a:rPr lang="en-US" sz="1800" b="1" dirty="0">
                <a:latin typeface="Times New Roman" panose="02020603050405020304" pitchFamily="18" charset="0"/>
                <a:cs typeface="Times New Roman" panose="02020603050405020304" pitchFamily="18" charset="0"/>
              </a:rPr>
              <a:t>Migraine with Brainstem Aura: </a:t>
            </a:r>
            <a:r>
              <a:rPr lang="en-US" sz="1800" dirty="0">
                <a:latin typeface="Times New Roman" panose="02020603050405020304" pitchFamily="18" charset="0"/>
                <a:cs typeface="Times New Roman" panose="02020603050405020304" pitchFamily="18" charset="0"/>
              </a:rPr>
              <a:t>with this migraine, you will have vertigo, slurred speech, double vision or loss of balance, which occur before the headache. The headache pain may affect the back of your head. </a:t>
            </a:r>
          </a:p>
          <a:p>
            <a:r>
              <a:rPr lang="en-US" sz="1800" b="1" dirty="0">
                <a:latin typeface="Times New Roman" panose="02020603050405020304" pitchFamily="18" charset="0"/>
                <a:cs typeface="Times New Roman" panose="02020603050405020304" pitchFamily="18" charset="0"/>
              </a:rPr>
              <a:t>Stratus </a:t>
            </a:r>
            <a:r>
              <a:rPr lang="en-US" sz="1800" b="1" dirty="0" err="1">
                <a:latin typeface="Times New Roman" panose="02020603050405020304" pitchFamily="18" charset="0"/>
                <a:cs typeface="Times New Roman" panose="02020603050405020304" pitchFamily="18" charset="0"/>
              </a:rPr>
              <a:t>Migrainosus</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this is a rare and severe type of migraine that can last longer than 72 hours. The headache pain and nausea can be extremely bad.</a:t>
            </a:r>
            <a:endParaRPr lang="en-US" sz="1800" b="1" dirty="0">
              <a:latin typeface="Times New Roman" panose="02020603050405020304" pitchFamily="18" charset="0"/>
              <a:cs typeface="Times New Roman" panose="02020603050405020304" pitchFamily="18" charset="0"/>
            </a:endParaRP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extLst>
      <p:ext uri="{BB962C8B-B14F-4D97-AF65-F5344CB8AC3E}">
        <p14:creationId xmlns:p14="http://schemas.microsoft.com/office/powerpoint/2010/main" val="2402314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29411"/>
              <a:buFont typeface="Times New Roman"/>
              <a:buNone/>
            </a:pPr>
            <a:r>
              <a:rPr lang="en-US" sz="3400" dirty="0">
                <a:latin typeface="Arial"/>
                <a:ea typeface="Arial"/>
                <a:cs typeface="Arial"/>
                <a:sym typeface="Arial"/>
              </a:rPr>
              <a:t>Four Stages or Phases of Migraine</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159474" y="1027906"/>
            <a:ext cx="10515599" cy="10279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400" dirty="0">
                <a:latin typeface="Times New Roman" panose="02020603050405020304" pitchFamily="18" charset="0"/>
                <a:cs typeface="Times New Roman" panose="02020603050405020304" pitchFamily="18" charset="0"/>
              </a:rPr>
              <a:t>The four stages in order are the prodrome (pre-monitory), aura, headache and postdrome. About 30% of people experience symptoms before their headache starts. </a:t>
            </a:r>
            <a:endParaRPr sz="2400" dirty="0">
              <a:latin typeface="Times New Roman" panose="02020603050405020304" pitchFamily="18" charset="0"/>
              <a:cs typeface="Times New Roman" panose="02020603050405020304" pitchFamily="18" charset="0"/>
            </a:endParaRPr>
          </a:p>
        </p:txBody>
      </p:sp>
      <p:sp>
        <p:nvSpPr>
          <p:cNvPr id="2" name="Text Placeholder 1">
            <a:extLst>
              <a:ext uri="{FF2B5EF4-FFF2-40B4-BE49-F238E27FC236}">
                <a16:creationId xmlns:a16="http://schemas.microsoft.com/office/drawing/2014/main" id="{0ACB8A7A-3F1D-0B0E-A847-65DBC76843AA}"/>
              </a:ext>
            </a:extLst>
          </p:cNvPr>
          <p:cNvSpPr>
            <a:spLocks noGrp="1"/>
          </p:cNvSpPr>
          <p:nvPr>
            <p:ph type="body" idx="2"/>
          </p:nvPr>
        </p:nvSpPr>
        <p:spPr>
          <a:xfrm>
            <a:off x="1225377" y="1870074"/>
            <a:ext cx="10515599" cy="4351338"/>
          </a:xfrm>
        </p:spPr>
        <p:txBody>
          <a:bodyPr>
            <a:normAutofit fontScale="85000" lnSpcReduction="20000"/>
          </a:bodyPr>
          <a:lstStyle/>
          <a:p>
            <a:r>
              <a:rPr lang="en-US" b="1" dirty="0"/>
              <a:t>Prodrome: </a:t>
            </a:r>
            <a:r>
              <a:rPr lang="en-US" dirty="0"/>
              <a:t>the first stage lasts a few hours, or it can last days. You may or may not experience it as it may not happen every time. Some know it as a “preheadache” or “premonitory” phase </a:t>
            </a:r>
          </a:p>
          <a:p>
            <a:r>
              <a:rPr lang="en-US" b="1" dirty="0"/>
              <a:t>Aura: </a:t>
            </a:r>
            <a:r>
              <a:rPr lang="en-US" dirty="0"/>
              <a:t>the aura phase can last as long as 60 minutes or as little as five. Most people don’t experience an aura, and some have both the aura and the headache at the same time. </a:t>
            </a:r>
          </a:p>
          <a:p>
            <a:r>
              <a:rPr lang="en-US" b="1" dirty="0"/>
              <a:t>Headache: </a:t>
            </a:r>
            <a:r>
              <a:rPr lang="en-US" dirty="0"/>
              <a:t>about four hours to 72 hours is how long the headache lasts. The word “ache” doesn’t do the pain justice because sometimes it’s mild, but usually, it’s described as drilling and throbbing, or you may feel the sensation of an icepick in your head. Typically, it starts on one side of your head and then spreads to the other side. </a:t>
            </a:r>
          </a:p>
          <a:p>
            <a:r>
              <a:rPr lang="en-US" b="1" dirty="0"/>
              <a:t>Postdrome: </a:t>
            </a:r>
            <a:r>
              <a:rPr lang="en-US" dirty="0"/>
              <a:t>the postdrome stage goes on for a day or two. It’s often called a migraine “hangover” and 80% of those who have migraines experience it. </a:t>
            </a:r>
          </a:p>
          <a:p>
            <a:pPr marL="114300" indent="0">
              <a:buNone/>
            </a:pPr>
            <a:r>
              <a:rPr lang="en-US" dirty="0"/>
              <a:t>It can take about 8-72 hours to go through all four stages. </a:t>
            </a:r>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838200" y="204487"/>
            <a:ext cx="10515600"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dirty="0">
                <a:latin typeface="+mj-lt"/>
              </a:rPr>
              <a:t>Causes of Migraines </a:t>
            </a:r>
            <a:endParaRPr dirty="0">
              <a:latin typeface="+mj-lt"/>
            </a:endParaRPr>
          </a:p>
        </p:txBody>
      </p:sp>
      <p:sp>
        <p:nvSpPr>
          <p:cNvPr id="246" name="Google Shape;246;p13"/>
          <p:cNvSpPr txBox="1">
            <a:spLocks noGrp="1"/>
          </p:cNvSpPr>
          <p:nvPr>
            <p:ph type="body" idx="1"/>
          </p:nvPr>
        </p:nvSpPr>
        <p:spPr>
          <a:xfrm>
            <a:off x="1363315" y="1027906"/>
            <a:ext cx="10515600" cy="4752408"/>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1800" dirty="0">
                <a:latin typeface="Times New Roman" panose="02020603050405020304" pitchFamily="18" charset="0"/>
                <a:cs typeface="Times New Roman" panose="02020603050405020304" pitchFamily="18" charset="0"/>
              </a:rPr>
              <a:t>Though migraine causes aren’t fully understood, genetics and environmental factors appear to play a role. </a:t>
            </a:r>
          </a:p>
          <a:p>
            <a:pPr marL="0" indent="0">
              <a:spcBef>
                <a:spcPts val="0"/>
              </a:spcBef>
              <a:buNone/>
            </a:pPr>
            <a:endParaRPr lang="en-US" sz="1800" dirty="0">
              <a:latin typeface="Times New Roman" panose="02020603050405020304" pitchFamily="18" charset="0"/>
              <a:cs typeface="Times New Roman" panose="02020603050405020304" pitchFamily="18" charset="0"/>
            </a:endParaRPr>
          </a:p>
          <a:p>
            <a:pPr marL="0" indent="0">
              <a:spcBef>
                <a:spcPts val="0"/>
              </a:spcBef>
              <a:buNone/>
            </a:pPr>
            <a:r>
              <a:rPr lang="en-US" sz="1800" dirty="0">
                <a:latin typeface="Times New Roman" panose="02020603050405020304" pitchFamily="18" charset="0"/>
                <a:cs typeface="Times New Roman" panose="02020603050405020304" pitchFamily="18" charset="0"/>
              </a:rPr>
              <a:t>There are several migraine triggers, including: </a:t>
            </a:r>
          </a:p>
          <a:p>
            <a:pPr marL="285750" indent="-285750">
              <a:spcBef>
                <a:spcPts val="0"/>
              </a:spcBef>
            </a:pPr>
            <a:r>
              <a:rPr lang="en-US" sz="1800" b="1" dirty="0">
                <a:latin typeface="Times New Roman" panose="02020603050405020304" pitchFamily="18" charset="0"/>
                <a:cs typeface="Times New Roman" panose="02020603050405020304" pitchFamily="18" charset="0"/>
              </a:rPr>
              <a:t>Hormonal changes in women</a:t>
            </a:r>
            <a:r>
              <a:rPr lang="en-US" sz="1800" dirty="0">
                <a:latin typeface="Times New Roman" panose="02020603050405020304" pitchFamily="18" charset="0"/>
                <a:cs typeface="Times New Roman" panose="02020603050405020304" pitchFamily="18" charset="0"/>
              </a:rPr>
              <a:t>: fluctuations in estrogen, such as before or during menstrual periods, pregnancy, and menopause, seem to trigger headaches in many women </a:t>
            </a:r>
          </a:p>
          <a:p>
            <a:pPr marL="742950" lvl="1" indent="-285750">
              <a:spcBef>
                <a:spcPts val="0"/>
              </a:spcBef>
            </a:pPr>
            <a:r>
              <a:rPr lang="en-US" sz="1400" dirty="0">
                <a:latin typeface="Times New Roman" panose="02020603050405020304" pitchFamily="18" charset="0"/>
                <a:cs typeface="Times New Roman" panose="02020603050405020304" pitchFamily="18" charset="0"/>
              </a:rPr>
              <a:t>Hormonal medications, such as oral contraceptives, also can worsen migraines. Some women, however, find that their migraines occur less when taking these medications. </a:t>
            </a:r>
          </a:p>
          <a:p>
            <a:pPr marL="285750" indent="-285750">
              <a:spcBef>
                <a:spcPts val="0"/>
              </a:spcBef>
            </a:pPr>
            <a:r>
              <a:rPr lang="en-US" sz="1800" b="1" dirty="0">
                <a:latin typeface="Times New Roman" panose="02020603050405020304" pitchFamily="18" charset="0"/>
                <a:cs typeface="Times New Roman" panose="02020603050405020304" pitchFamily="18" charset="0"/>
              </a:rPr>
              <a:t>Drinks: </a:t>
            </a:r>
            <a:r>
              <a:rPr lang="en-US" sz="1800" dirty="0">
                <a:latin typeface="Times New Roman" panose="02020603050405020304" pitchFamily="18" charset="0"/>
                <a:cs typeface="Times New Roman" panose="02020603050405020304" pitchFamily="18" charset="0"/>
              </a:rPr>
              <a:t>these include alcohol, especially wine, and too much caffeine, such as coffee</a:t>
            </a:r>
          </a:p>
          <a:p>
            <a:pPr marL="285750" indent="-285750">
              <a:spcBef>
                <a:spcPts val="0"/>
              </a:spcBef>
            </a:pPr>
            <a:r>
              <a:rPr lang="en-US" sz="1800" b="1" dirty="0">
                <a:latin typeface="Times New Roman" panose="02020603050405020304" pitchFamily="18" charset="0"/>
                <a:cs typeface="Times New Roman" panose="02020603050405020304" pitchFamily="18" charset="0"/>
              </a:rPr>
              <a:t>Stress: </a:t>
            </a:r>
            <a:r>
              <a:rPr lang="en-US" sz="1800" dirty="0">
                <a:latin typeface="Times New Roman" panose="02020603050405020304" pitchFamily="18" charset="0"/>
                <a:cs typeface="Times New Roman" panose="02020603050405020304" pitchFamily="18" charset="0"/>
              </a:rPr>
              <a:t>stress at work or home can cause migraines </a:t>
            </a:r>
          </a:p>
          <a:p>
            <a:pPr marL="285750" indent="-285750">
              <a:spcBef>
                <a:spcPts val="0"/>
              </a:spcBef>
            </a:pPr>
            <a:r>
              <a:rPr lang="en-US" sz="1800" b="1" dirty="0">
                <a:latin typeface="Times New Roman" panose="02020603050405020304" pitchFamily="18" charset="0"/>
                <a:cs typeface="Times New Roman" panose="02020603050405020304" pitchFamily="18" charset="0"/>
              </a:rPr>
              <a:t>Sensory stimuli: </a:t>
            </a:r>
            <a:r>
              <a:rPr lang="en-US" sz="1800" dirty="0">
                <a:latin typeface="Times New Roman" panose="02020603050405020304" pitchFamily="18" charset="0"/>
                <a:cs typeface="Times New Roman" panose="02020603050405020304" pitchFamily="18" charset="0"/>
              </a:rPr>
              <a:t>bright or flashing lights can induce migraines, as can loud sounds. Strong smells- such as perfume, paint thinner, secondhand smoke, and others– trigger migraines in some people </a:t>
            </a:r>
          </a:p>
          <a:p>
            <a:pPr marL="285750" indent="-285750">
              <a:spcBef>
                <a:spcPts val="0"/>
              </a:spcBef>
            </a:pPr>
            <a:r>
              <a:rPr lang="en-US" sz="1800" b="1" dirty="0">
                <a:latin typeface="Times New Roman" panose="02020603050405020304" pitchFamily="18" charset="0"/>
                <a:cs typeface="Times New Roman" panose="02020603050405020304" pitchFamily="18" charset="0"/>
              </a:rPr>
              <a:t>Sleep changes: </a:t>
            </a:r>
            <a:r>
              <a:rPr lang="en-US" sz="1800" dirty="0">
                <a:latin typeface="Times New Roman" panose="02020603050405020304" pitchFamily="18" charset="0"/>
                <a:cs typeface="Times New Roman" panose="02020603050405020304" pitchFamily="18" charset="0"/>
              </a:rPr>
              <a:t>missing sleep or getting too much sleep can trigger migraines in some people </a:t>
            </a:r>
          </a:p>
          <a:p>
            <a:pPr marL="285750" indent="-285750">
              <a:spcBef>
                <a:spcPts val="0"/>
              </a:spcBef>
            </a:pPr>
            <a:r>
              <a:rPr lang="en-US" sz="1800" b="1" dirty="0">
                <a:latin typeface="Times New Roman" panose="02020603050405020304" pitchFamily="18" charset="0"/>
                <a:cs typeface="Times New Roman" panose="02020603050405020304" pitchFamily="18" charset="0"/>
              </a:rPr>
              <a:t>Physical factors: </a:t>
            </a:r>
            <a:r>
              <a:rPr lang="en-US" sz="1800" dirty="0">
                <a:latin typeface="Times New Roman" panose="02020603050405020304" pitchFamily="18" charset="0"/>
                <a:cs typeface="Times New Roman" panose="02020603050405020304" pitchFamily="18" charset="0"/>
              </a:rPr>
              <a:t>intense physical exertion, including sexual activity, might provoke migraines </a:t>
            </a:r>
          </a:p>
          <a:p>
            <a:pPr marL="285750" indent="-285750">
              <a:spcBef>
                <a:spcPts val="0"/>
              </a:spcBef>
            </a:pPr>
            <a:r>
              <a:rPr lang="en-US" sz="1800" b="1" dirty="0">
                <a:latin typeface="Times New Roman" panose="02020603050405020304" pitchFamily="18" charset="0"/>
                <a:cs typeface="Times New Roman" panose="02020603050405020304" pitchFamily="18" charset="0"/>
              </a:rPr>
              <a:t>Weather changes: </a:t>
            </a:r>
            <a:r>
              <a:rPr lang="en-US" sz="1800" dirty="0">
                <a:latin typeface="Times New Roman" panose="02020603050405020304" pitchFamily="18" charset="0"/>
                <a:cs typeface="Times New Roman" panose="02020603050405020304" pitchFamily="18" charset="0"/>
              </a:rPr>
              <a:t>a change of weather or barometric pressure can prompt a migraine </a:t>
            </a:r>
          </a:p>
          <a:p>
            <a:pPr marL="285750" indent="-285750">
              <a:spcBef>
                <a:spcPts val="0"/>
              </a:spcBef>
            </a:pPr>
            <a:r>
              <a:rPr lang="en-US" sz="1800" b="1" dirty="0">
                <a:latin typeface="Times New Roman" panose="02020603050405020304" pitchFamily="18" charset="0"/>
                <a:cs typeface="Times New Roman" panose="02020603050405020304" pitchFamily="18" charset="0"/>
              </a:rPr>
              <a:t>Medications: </a:t>
            </a:r>
            <a:r>
              <a:rPr lang="en-US" sz="1800" dirty="0">
                <a:latin typeface="Times New Roman" panose="02020603050405020304" pitchFamily="18" charset="0"/>
                <a:cs typeface="Times New Roman" panose="02020603050405020304" pitchFamily="18" charset="0"/>
              </a:rPr>
              <a:t>oral contraceptives and vasodilators, such as nitroglycerin, can aggravate migraines </a:t>
            </a:r>
          </a:p>
          <a:p>
            <a:pPr marL="285750" indent="-285750">
              <a:spcBef>
                <a:spcPts val="0"/>
              </a:spcBef>
            </a:pPr>
            <a:r>
              <a:rPr lang="en-US" sz="1800" b="1" dirty="0">
                <a:latin typeface="Times New Roman" panose="02020603050405020304" pitchFamily="18" charset="0"/>
                <a:cs typeface="Times New Roman" panose="02020603050405020304" pitchFamily="18" charset="0"/>
              </a:rPr>
              <a:t>Foods: </a:t>
            </a:r>
            <a:r>
              <a:rPr lang="en-US" sz="1800" dirty="0">
                <a:latin typeface="Times New Roman" panose="02020603050405020304" pitchFamily="18" charset="0"/>
                <a:cs typeface="Times New Roman" panose="02020603050405020304" pitchFamily="18" charset="0"/>
              </a:rPr>
              <a:t>aged cheeses and salty processed foods might trigger migraines. So might skipping meals </a:t>
            </a:r>
          </a:p>
          <a:p>
            <a:pPr marL="285750" indent="-285750">
              <a:spcBef>
                <a:spcPts val="0"/>
              </a:spcBef>
            </a:pPr>
            <a:r>
              <a:rPr lang="en-US" sz="1800" b="1" dirty="0">
                <a:latin typeface="Times New Roman" panose="02020603050405020304" pitchFamily="18" charset="0"/>
                <a:cs typeface="Times New Roman" panose="02020603050405020304" pitchFamily="18" charset="0"/>
              </a:rPr>
              <a:t>Food additives: </a:t>
            </a:r>
            <a:r>
              <a:rPr lang="en-US" sz="1800" dirty="0">
                <a:latin typeface="Times New Roman" panose="02020603050405020304" pitchFamily="18" charset="0"/>
                <a:cs typeface="Times New Roman" panose="02020603050405020304" pitchFamily="18" charset="0"/>
              </a:rPr>
              <a:t>These include the sweetener aspartame and the preservative monosodium glutamate (MSG), found in many foods.  </a:t>
            </a: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1050232" y="204058"/>
            <a:ext cx="10515600" cy="1325563"/>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ts val="3400"/>
              <a:buFont typeface="Times New Roman"/>
              <a:buNone/>
            </a:pPr>
            <a:r>
              <a:rPr lang="en-US" dirty="0">
                <a:latin typeface="+mj-lt"/>
              </a:rPr>
              <a:t>Symptoms of Migraines </a:t>
            </a:r>
            <a:endParaRPr dirty="0">
              <a:latin typeface="+mj-lt"/>
            </a:endParaRPr>
          </a:p>
        </p:txBody>
      </p:sp>
      <p:sp>
        <p:nvSpPr>
          <p:cNvPr id="246" name="Google Shape;246;p13"/>
          <p:cNvSpPr txBox="1">
            <a:spLocks noGrp="1"/>
          </p:cNvSpPr>
          <p:nvPr>
            <p:ph type="body" idx="1"/>
          </p:nvPr>
        </p:nvSpPr>
        <p:spPr>
          <a:xfrm>
            <a:off x="1188503" y="867268"/>
            <a:ext cx="6005673" cy="4752408"/>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1800" dirty="0">
                <a:latin typeface="Times New Roman" panose="02020603050405020304" pitchFamily="18" charset="0"/>
                <a:cs typeface="Times New Roman" panose="02020603050405020304" pitchFamily="18" charset="0"/>
              </a:rPr>
              <a:t>The primary symptom of migraine is a headache. Pain is sometimes described as pounding or throbbing. It can be a dull ache that develops into pulsing pain that is mild, moderate, or severe. If left untreated, your headache pain will become moderate to severe. Pain can shift from one side of your head to the other, or it can affect the front of your head, the back of your head, or feel like it’s affecting your whole head. Some people feel pain around their eyes or temple, sometimes in their faces, sinuses, jaw, or neck.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Other symptoms of migraine headaches include: </a:t>
            </a:r>
          </a:p>
          <a:p>
            <a:pPr marL="285750" indent="-285750">
              <a:spcBef>
                <a:spcPts val="0"/>
              </a:spcBef>
            </a:pPr>
            <a:r>
              <a:rPr lang="en-US" sz="1800" dirty="0">
                <a:latin typeface="Times New Roman" panose="02020603050405020304" pitchFamily="18" charset="0"/>
                <a:cs typeface="Times New Roman" panose="02020603050405020304" pitchFamily="18" charset="0"/>
              </a:rPr>
              <a:t>Sensitivity to light, noise, and odors </a:t>
            </a:r>
          </a:p>
          <a:p>
            <a:pPr marL="285750" indent="-285750">
              <a:spcBef>
                <a:spcPts val="0"/>
              </a:spcBef>
            </a:pPr>
            <a:r>
              <a:rPr lang="en-US" sz="1800" dirty="0">
                <a:latin typeface="Times New Roman" panose="02020603050405020304" pitchFamily="18" charset="0"/>
                <a:cs typeface="Times New Roman" panose="02020603050405020304" pitchFamily="18" charset="0"/>
              </a:rPr>
              <a:t>Nausea and vomiting, upset stomach, and abdominal pain </a:t>
            </a:r>
          </a:p>
          <a:p>
            <a:pPr marL="285750" indent="-285750">
              <a:spcBef>
                <a:spcPts val="0"/>
              </a:spcBef>
            </a:pPr>
            <a:r>
              <a:rPr lang="en-US" sz="1800" dirty="0">
                <a:latin typeface="Times New Roman" panose="02020603050405020304" pitchFamily="18" charset="0"/>
                <a:cs typeface="Times New Roman" panose="02020603050405020304" pitchFamily="18" charset="0"/>
              </a:rPr>
              <a:t>Loss of appetite </a:t>
            </a:r>
          </a:p>
          <a:p>
            <a:pPr marL="285750" indent="-285750">
              <a:spcBef>
                <a:spcPts val="0"/>
              </a:spcBef>
            </a:pPr>
            <a:r>
              <a:rPr lang="en-US" sz="1800" dirty="0">
                <a:latin typeface="Times New Roman" panose="02020603050405020304" pitchFamily="18" charset="0"/>
                <a:cs typeface="Times New Roman" panose="02020603050405020304" pitchFamily="18" charset="0"/>
              </a:rPr>
              <a:t>Feeling very warm (sweating) or cold (chills) </a:t>
            </a:r>
          </a:p>
          <a:p>
            <a:pPr marL="285750" indent="-285750">
              <a:spcBef>
                <a:spcPts val="0"/>
              </a:spcBef>
            </a:pPr>
            <a:r>
              <a:rPr lang="en-US" sz="1800" dirty="0">
                <a:latin typeface="Times New Roman" panose="02020603050405020304" pitchFamily="18" charset="0"/>
                <a:cs typeface="Times New Roman" panose="02020603050405020304" pitchFamily="18" charset="0"/>
              </a:rPr>
              <a:t>Pale skin color (pallor)</a:t>
            </a:r>
          </a:p>
          <a:p>
            <a:pPr marL="285750" indent="-285750">
              <a:spcBef>
                <a:spcPts val="0"/>
              </a:spcBef>
            </a:pPr>
            <a:r>
              <a:rPr lang="en-US" sz="1800" dirty="0">
                <a:latin typeface="Times New Roman" panose="02020603050405020304" pitchFamily="18" charset="0"/>
                <a:cs typeface="Times New Roman" panose="02020603050405020304" pitchFamily="18" charset="0"/>
              </a:rPr>
              <a:t>Feeling tired </a:t>
            </a:r>
          </a:p>
          <a:p>
            <a:pPr marL="285750" indent="-285750">
              <a:spcBef>
                <a:spcPts val="0"/>
              </a:spcBef>
            </a:pPr>
            <a:r>
              <a:rPr lang="en-US" sz="1800" dirty="0">
                <a:latin typeface="Times New Roman" panose="02020603050405020304" pitchFamily="18" charset="0"/>
                <a:cs typeface="Times New Roman" panose="02020603050405020304" pitchFamily="18" charset="0"/>
              </a:rPr>
              <a:t>Dizziness and blurred vision </a:t>
            </a:r>
          </a:p>
          <a:p>
            <a:pPr marL="285750" indent="-285750">
              <a:spcBef>
                <a:spcPts val="0"/>
              </a:spcBef>
            </a:pPr>
            <a:r>
              <a:rPr lang="en-US" sz="1800" dirty="0">
                <a:latin typeface="Times New Roman" panose="02020603050405020304" pitchFamily="18" charset="0"/>
                <a:cs typeface="Times New Roman" panose="02020603050405020304" pitchFamily="18" charset="0"/>
              </a:rPr>
              <a:t>Tender scalp </a:t>
            </a:r>
          </a:p>
          <a:p>
            <a:pPr marL="285750" indent="-285750">
              <a:spcBef>
                <a:spcPts val="0"/>
              </a:spcBef>
            </a:pPr>
            <a:r>
              <a:rPr lang="en-US" sz="1800" dirty="0">
                <a:latin typeface="Times New Roman" panose="02020603050405020304" pitchFamily="18" charset="0"/>
                <a:cs typeface="Times New Roman" panose="02020603050405020304" pitchFamily="18" charset="0"/>
              </a:rPr>
              <a:t>Diarrhea (rare) </a:t>
            </a:r>
          </a:p>
          <a:p>
            <a:pPr marL="285750" indent="-285750">
              <a:spcBef>
                <a:spcPts val="0"/>
              </a:spcBef>
            </a:pPr>
            <a:r>
              <a:rPr lang="en-US" sz="1800" dirty="0">
                <a:latin typeface="Times New Roman" panose="02020603050405020304" pitchFamily="18" charset="0"/>
                <a:cs typeface="Times New Roman" panose="02020603050405020304" pitchFamily="18" charset="0"/>
              </a:rPr>
              <a:t>Fever (rare) </a:t>
            </a:r>
          </a:p>
          <a:p>
            <a:pPr marL="0" indent="0">
              <a:spcBef>
                <a:spcPts val="0"/>
              </a:spcBef>
              <a:buNone/>
            </a:pPr>
            <a:r>
              <a:rPr lang="en-US" sz="1800" dirty="0">
                <a:latin typeface="Times New Roman" panose="02020603050405020304" pitchFamily="18" charset="0"/>
                <a:cs typeface="Times New Roman" panose="02020603050405020304" pitchFamily="18" charset="0"/>
              </a:rPr>
              <a:t>Most migraines last about 4 hours, although severe ones can last much longer. </a:t>
            </a: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7170" name="Picture 2" descr="Migraines: Signs, Symptoms, and Complications">
            <a:extLst>
              <a:ext uri="{FF2B5EF4-FFF2-40B4-BE49-F238E27FC236}">
                <a16:creationId xmlns:a16="http://schemas.microsoft.com/office/drawing/2014/main" id="{91540355-CE07-FC88-47F7-85620E58F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269" y="1"/>
            <a:ext cx="4433730" cy="641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83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1363315" y="192131"/>
            <a:ext cx="10515600" cy="766198"/>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ts val="3400"/>
              <a:buFont typeface="Times New Roman"/>
              <a:buNone/>
            </a:pPr>
            <a:r>
              <a:rPr lang="en-US" dirty="0">
                <a:latin typeface="+mj-lt"/>
              </a:rPr>
              <a:t>Risk Factors </a:t>
            </a:r>
            <a:endParaRPr dirty="0">
              <a:latin typeface="+mj-lt"/>
            </a:endParaRPr>
          </a:p>
        </p:txBody>
      </p:sp>
      <p:sp>
        <p:nvSpPr>
          <p:cNvPr id="246" name="Google Shape;246;p13"/>
          <p:cNvSpPr txBox="1">
            <a:spLocks noGrp="1"/>
          </p:cNvSpPr>
          <p:nvPr>
            <p:ph type="body" idx="1"/>
          </p:nvPr>
        </p:nvSpPr>
        <p:spPr>
          <a:xfrm>
            <a:off x="1363315" y="1027906"/>
            <a:ext cx="5741820" cy="4752408"/>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1800" dirty="0">
                <a:latin typeface="Times New Roman" panose="02020603050405020304" pitchFamily="18" charset="0"/>
                <a:cs typeface="Times New Roman" panose="02020603050405020304" pitchFamily="18" charset="0"/>
              </a:rPr>
              <a:t>Several factors make you more prone to having migraines, including: </a:t>
            </a:r>
          </a:p>
          <a:p>
            <a:pPr marL="285750" indent="-285750">
              <a:spcBef>
                <a:spcPts val="0"/>
              </a:spcBef>
            </a:pPr>
            <a:r>
              <a:rPr lang="en-US" sz="1800" b="1" dirty="0">
                <a:latin typeface="Times New Roman" panose="02020603050405020304" pitchFamily="18" charset="0"/>
                <a:cs typeface="Times New Roman" panose="02020603050405020304" pitchFamily="18" charset="0"/>
              </a:rPr>
              <a:t>Family history </a:t>
            </a:r>
            <a:r>
              <a:rPr lang="en-US" sz="1800" dirty="0">
                <a:latin typeface="Times New Roman" panose="02020603050405020304" pitchFamily="18" charset="0"/>
                <a:cs typeface="Times New Roman" panose="02020603050405020304" pitchFamily="18" charset="0"/>
              </a:rPr>
              <a:t>– if you have a family member with migraines, then you have a good chance of developing them too</a:t>
            </a:r>
          </a:p>
          <a:p>
            <a:pPr marL="285750" indent="-285750">
              <a:spcBef>
                <a:spcPts val="0"/>
              </a:spcBef>
            </a:pPr>
            <a:r>
              <a:rPr lang="en-US" sz="1800" b="1" dirty="0">
                <a:latin typeface="Times New Roman" panose="02020603050405020304" pitchFamily="18" charset="0"/>
                <a:cs typeface="Times New Roman" panose="02020603050405020304" pitchFamily="18" charset="0"/>
              </a:rPr>
              <a:t>Age </a:t>
            </a:r>
            <a:r>
              <a:rPr lang="en-US" sz="1800" dirty="0">
                <a:latin typeface="Times New Roman" panose="02020603050405020304" pitchFamily="18" charset="0"/>
                <a:cs typeface="Times New Roman" panose="02020603050405020304" pitchFamily="18" charset="0"/>
              </a:rPr>
              <a:t>– Migraines can begin at any age, though the first often occurs during adolescence. Migraines tend to peak during your 30’s, and gradually become less severe and less frequent in the following decades. </a:t>
            </a:r>
          </a:p>
          <a:p>
            <a:pPr marL="285750" indent="-285750">
              <a:spcBef>
                <a:spcPts val="0"/>
              </a:spcBef>
            </a:pPr>
            <a:r>
              <a:rPr lang="en-US" sz="1800" b="1" dirty="0">
                <a:latin typeface="Times New Roman" panose="02020603050405020304" pitchFamily="18" charset="0"/>
                <a:cs typeface="Times New Roman" panose="02020603050405020304" pitchFamily="18" charset="0"/>
              </a:rPr>
              <a:t>Sex</a:t>
            </a:r>
            <a:r>
              <a:rPr lang="en-US" sz="1800" dirty="0">
                <a:latin typeface="Times New Roman" panose="02020603050405020304" pitchFamily="18" charset="0"/>
                <a:cs typeface="Times New Roman" panose="02020603050405020304" pitchFamily="18" charset="0"/>
              </a:rPr>
              <a:t>– women are three times more likely than men to have migraines </a:t>
            </a:r>
          </a:p>
          <a:p>
            <a:pPr marL="285750" indent="-285750">
              <a:spcBef>
                <a:spcPts val="0"/>
              </a:spcBef>
            </a:pPr>
            <a:r>
              <a:rPr lang="en-US" sz="1800" b="1" dirty="0">
                <a:latin typeface="Times New Roman" panose="02020603050405020304" pitchFamily="18" charset="0"/>
                <a:cs typeface="Times New Roman" panose="02020603050405020304" pitchFamily="18" charset="0"/>
              </a:rPr>
              <a:t>Hormonal changes - </a:t>
            </a:r>
            <a:r>
              <a:rPr lang="en-US" sz="1800" dirty="0">
                <a:latin typeface="Times New Roman" panose="02020603050405020304" pitchFamily="18" charset="0"/>
                <a:cs typeface="Times New Roman" panose="02020603050405020304" pitchFamily="18" charset="0"/>
              </a:rPr>
              <a:t>for women who have migraines, headaches begin just before or shortly after the onset of menstruation. They might also change during pregnancy or menopause. Migraines generally improve after menopause </a:t>
            </a: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6146" name="Picture 2" descr="Migraine: Causes and Risk Factors">
            <a:extLst>
              <a:ext uri="{FF2B5EF4-FFF2-40B4-BE49-F238E27FC236}">
                <a16:creationId xmlns:a16="http://schemas.microsoft.com/office/drawing/2014/main" id="{DABFA738-57D9-2BA0-D237-520AFEEDD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258" y="0"/>
            <a:ext cx="4769742" cy="641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86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1143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393043" y="268248"/>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246065" y="1076087"/>
            <a:ext cx="7887807" cy="517080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chemeClr val="dk1"/>
              </a:buClr>
              <a:buSzPts val="1800"/>
              <a:buNone/>
            </a:pPr>
            <a:r>
              <a:rPr lang="en-US" sz="1800" b="1" dirty="0">
                <a:latin typeface="Sorts Mill Goudy"/>
                <a:ea typeface="Sorts Mill Goudy"/>
                <a:cs typeface="Sorts Mill Goudy"/>
                <a:sym typeface="Sorts Mill Goudy"/>
              </a:rPr>
              <a:t>Patient</a:t>
            </a:r>
            <a:r>
              <a:rPr lang="en-US" sz="1800" dirty="0">
                <a:latin typeface="Sorts Mill Goudy"/>
                <a:ea typeface="Sorts Mill Goudy"/>
                <a:cs typeface="Sorts Mill Goudy"/>
                <a:sym typeface="Sorts Mill Goudy"/>
              </a:rPr>
              <a:t>: </a:t>
            </a:r>
            <a:r>
              <a:rPr lang="hu-HU" sz="1800" dirty="0" err="1">
                <a:latin typeface="Sorts Mill Goudy"/>
                <a:ea typeface="Sorts Mill Goudy"/>
                <a:cs typeface="Sorts Mill Goudy"/>
                <a:sym typeface="Sorts Mill Goudy"/>
              </a:rPr>
              <a:t>Female</a:t>
            </a:r>
            <a:endParaRPr lang="hu-HU" sz="1800" dirty="0">
              <a:latin typeface="Sorts Mill Goudy"/>
              <a:ea typeface="Sorts Mill Goudy"/>
              <a:cs typeface="Sorts Mill Goudy"/>
              <a:sym typeface="Sorts Mill Goudy"/>
            </a:endParaRPr>
          </a:p>
          <a:p>
            <a:pPr marL="0" lvl="0" indent="0" algn="l" rtl="0">
              <a:lnSpc>
                <a:spcPct val="100000"/>
              </a:lnSpc>
              <a:spcBef>
                <a:spcPts val="0"/>
              </a:spcBef>
              <a:spcAft>
                <a:spcPts val="0"/>
              </a:spcAft>
              <a:buClr>
                <a:schemeClr val="dk1"/>
              </a:buClr>
              <a:buSzPts val="1800"/>
              <a:buNone/>
            </a:pPr>
            <a:endParaRPr lang="en-US" sz="1800" dirty="0">
              <a:latin typeface="Sorts Mill Goudy"/>
              <a:ea typeface="Sorts Mill Goudy"/>
              <a:cs typeface="Sorts Mill Goudy"/>
              <a:sym typeface="Sorts Mill Goudy"/>
            </a:endParaRPr>
          </a:p>
          <a:p>
            <a:pPr marL="0" lvl="0" indent="0" algn="l" rtl="0">
              <a:lnSpc>
                <a:spcPct val="100000"/>
              </a:lnSpc>
              <a:spcBef>
                <a:spcPts val="0"/>
              </a:spcBef>
              <a:spcAft>
                <a:spcPts val="0"/>
              </a:spcAft>
              <a:buClr>
                <a:schemeClr val="dk1"/>
              </a:buClr>
              <a:buSzPts val="1800"/>
              <a:buNone/>
            </a:pPr>
            <a:r>
              <a:rPr lang="en-US" sz="1800" b="1" dirty="0">
                <a:latin typeface="Sorts Mill Goudy"/>
                <a:ea typeface="Sorts Mill Goudy"/>
                <a:cs typeface="Sorts Mill Goudy"/>
                <a:sym typeface="Sorts Mill Goudy"/>
              </a:rPr>
              <a:t>Age</a:t>
            </a:r>
            <a:r>
              <a:rPr lang="en-US" sz="1800" dirty="0">
                <a:latin typeface="Sorts Mill Goudy"/>
                <a:ea typeface="Sorts Mill Goudy"/>
                <a:cs typeface="Sorts Mill Goudy"/>
                <a:sym typeface="Sorts Mill Goudy"/>
              </a:rPr>
              <a:t>:</a:t>
            </a:r>
            <a:r>
              <a:rPr lang="hu-HU" sz="1800" dirty="0">
                <a:latin typeface="Sorts Mill Goudy"/>
                <a:ea typeface="Sorts Mill Goudy"/>
                <a:cs typeface="Sorts Mill Goudy"/>
                <a:sym typeface="Sorts Mill Goudy"/>
              </a:rPr>
              <a:t> 38 </a:t>
            </a:r>
            <a:r>
              <a:rPr lang="hu-HU" sz="1800" dirty="0" err="1">
                <a:latin typeface="Sorts Mill Goudy"/>
                <a:ea typeface="Sorts Mill Goudy"/>
                <a:cs typeface="Sorts Mill Goudy"/>
                <a:sym typeface="Sorts Mill Goudy"/>
              </a:rPr>
              <a:t>years</a:t>
            </a:r>
            <a:r>
              <a:rPr lang="hu-HU" sz="1800" dirty="0">
                <a:latin typeface="Sorts Mill Goudy"/>
                <a:ea typeface="Sorts Mill Goudy"/>
                <a:cs typeface="Sorts Mill Goudy"/>
                <a:sym typeface="Sorts Mill Goudy"/>
              </a:rPr>
              <a:t> old</a:t>
            </a:r>
          </a:p>
          <a:p>
            <a:pPr marL="0" lvl="0" indent="0" algn="l" rtl="0">
              <a:lnSpc>
                <a:spcPct val="100000"/>
              </a:lnSpc>
              <a:spcBef>
                <a:spcPts val="0"/>
              </a:spcBef>
              <a:spcAft>
                <a:spcPts val="0"/>
              </a:spcAft>
              <a:buClr>
                <a:schemeClr val="dk1"/>
              </a:buClr>
              <a:buSzPts val="1800"/>
              <a:buNone/>
            </a:pPr>
            <a:endParaRPr lang="en-US" sz="1800" dirty="0">
              <a:latin typeface="Sorts Mill Goudy"/>
              <a:ea typeface="Sorts Mill Goudy"/>
              <a:cs typeface="Sorts Mill Goudy"/>
              <a:sym typeface="Sorts Mill Goudy"/>
            </a:endParaRPr>
          </a:p>
          <a:p>
            <a:pPr marL="0" lvl="0" indent="0">
              <a:lnSpc>
                <a:spcPct val="100000"/>
              </a:lnSpc>
              <a:spcBef>
                <a:spcPts val="0"/>
              </a:spcBef>
              <a:buNone/>
            </a:pPr>
            <a:r>
              <a:rPr lang="en-US" sz="1800" b="1" dirty="0">
                <a:latin typeface="Sorts Mill Goudy"/>
                <a:ea typeface="Sorts Mill Goudy"/>
                <a:cs typeface="Sorts Mill Goudy"/>
                <a:sym typeface="Sorts Mill Goudy"/>
              </a:rPr>
              <a:t>History:</a:t>
            </a:r>
            <a:r>
              <a:rPr lang="en-US" sz="1800" kern="1200" dirty="0">
                <a:solidFill>
                  <a:prstClr val="black"/>
                </a:solidFill>
                <a:latin typeface="Goudy Old Style" panose="02020502050305020303" pitchFamily="18" charset="77"/>
                <a:ea typeface="+mn-ea"/>
                <a:cs typeface="+mn-cs"/>
              </a:rPr>
              <a:t> Her mother also suffers from migraine</a:t>
            </a:r>
            <a:endParaRPr lang="hu-HU" sz="1800" kern="1200" dirty="0">
              <a:solidFill>
                <a:prstClr val="black"/>
              </a:solidFill>
              <a:latin typeface="Calibri" panose="020F0502020204030204" pitchFamily="34" charset="0"/>
              <a:ea typeface="+mn-ea"/>
              <a:cs typeface="Calibri" panose="020F0502020204030204" pitchFamily="34" charset="0"/>
            </a:endParaRPr>
          </a:p>
          <a:p>
            <a:pPr marL="0" lvl="0" indent="0">
              <a:lnSpc>
                <a:spcPct val="100000"/>
              </a:lnSpc>
              <a:spcBef>
                <a:spcPts val="600"/>
              </a:spcBef>
              <a:buNone/>
            </a:pPr>
            <a:r>
              <a:rPr lang="en-US" sz="1800" b="1" dirty="0">
                <a:latin typeface="Sorts Mill Goudy"/>
                <a:ea typeface="Sorts Mill Goudy"/>
                <a:cs typeface="Sorts Mill Goudy"/>
                <a:sym typeface="Sorts Mill Goudy"/>
              </a:rPr>
              <a:t>Medical history</a:t>
            </a:r>
            <a:r>
              <a:rPr lang="en-US" sz="1800" dirty="0">
                <a:latin typeface="Sorts Mill Goudy"/>
                <a:ea typeface="Sorts Mill Goudy"/>
                <a:cs typeface="Sorts Mill Goudy"/>
                <a:sym typeface="Sorts Mill Goudy"/>
              </a:rPr>
              <a:t>:</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en-US" sz="1800" dirty="0">
                <a:latin typeface="Sorts Mill Goudy"/>
                <a:ea typeface="Sorts Mill Goudy"/>
                <a:cs typeface="Sorts Mill Goudy"/>
                <a:sym typeface="Sorts Mill Goudy"/>
              </a:rPr>
              <a:t>She has been having migraine attacks for </a:t>
            </a:r>
            <a:r>
              <a:rPr lang="hu-HU" sz="1800" dirty="0">
                <a:latin typeface="Sorts Mill Goudy"/>
                <a:ea typeface="Sorts Mill Goudy"/>
                <a:cs typeface="Sorts Mill Goudy"/>
                <a:sym typeface="Sorts Mill Goudy"/>
              </a:rPr>
              <a:t>5</a:t>
            </a:r>
            <a:r>
              <a:rPr lang="en-US" sz="1800" dirty="0">
                <a:latin typeface="Sorts Mill Goudy"/>
                <a:ea typeface="Sorts Mill Goudy"/>
                <a:cs typeface="Sorts Mill Goudy"/>
                <a:sym typeface="Sorts Mill Goudy"/>
              </a:rPr>
              <a:t> years.</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en-US" sz="1800" dirty="0">
                <a:latin typeface="Sorts Mill Goudy"/>
                <a:ea typeface="Sorts Mill Goudy"/>
                <a:cs typeface="Sorts Mill Goudy"/>
                <a:sym typeface="Sorts Mill Goudy"/>
              </a:rPr>
              <a:t>She had attacks </a:t>
            </a:r>
            <a:r>
              <a:rPr lang="en-US" sz="1700" dirty="0">
                <a:latin typeface="Sorts Mill Goudy"/>
                <a:ea typeface="Sorts Mill Goudy"/>
                <a:cs typeface="Sorts Mill Goudy"/>
                <a:sym typeface="Sorts Mill Goudy"/>
              </a:rPr>
              <a:t>several</a:t>
            </a:r>
            <a:r>
              <a:rPr lang="en-US" sz="1800" dirty="0">
                <a:latin typeface="Sorts Mill Goudy"/>
                <a:ea typeface="Sorts Mill Goudy"/>
                <a:cs typeface="Sorts Mill Goudy"/>
                <a:sym typeface="Sorts Mill Goudy"/>
              </a:rPr>
              <a:t> times</a:t>
            </a:r>
            <a:r>
              <a:rPr lang="hu-HU" sz="1800" dirty="0">
                <a:latin typeface="Sorts Mill Goudy"/>
                <a:ea typeface="Sorts Mill Goudy"/>
                <a:cs typeface="Sorts Mill Goudy"/>
                <a:sym typeface="Sorts Mill Goudy"/>
              </a:rPr>
              <a:t> (2-3)</a:t>
            </a:r>
            <a:r>
              <a:rPr lang="en-US" sz="1800" dirty="0">
                <a:latin typeface="Sorts Mill Goudy"/>
                <a:ea typeface="Sorts Mill Goudy"/>
                <a:cs typeface="Sorts Mill Goudy"/>
                <a:sym typeface="Sorts Mill Goudy"/>
              </a:rPr>
              <a:t> a month, </a:t>
            </a:r>
            <a:r>
              <a:rPr lang="hu-HU" sz="1800" dirty="0" err="1">
                <a:latin typeface="Sorts Mill Goudy"/>
                <a:ea typeface="Sorts Mill Goudy"/>
                <a:cs typeface="Sorts Mill Goudy"/>
                <a:sym typeface="Sorts Mill Goudy"/>
              </a:rPr>
              <a:t>they</a:t>
            </a:r>
            <a:r>
              <a:rPr lang="hu-HU" sz="1800" dirty="0">
                <a:latin typeface="Sorts Mill Goudy"/>
                <a:ea typeface="Sorts Mill Goudy"/>
                <a:cs typeface="Sorts Mill Goudy"/>
                <a:sym typeface="Sorts Mill Goudy"/>
              </a:rPr>
              <a:t> </a:t>
            </a:r>
            <a:r>
              <a:rPr lang="en-US" sz="1800" dirty="0">
                <a:latin typeface="Sorts Mill Goudy"/>
                <a:ea typeface="Sorts Mill Goudy"/>
                <a:cs typeface="Sorts Mill Goudy"/>
                <a:sym typeface="Sorts Mill Goudy"/>
              </a:rPr>
              <a:t>last</a:t>
            </a:r>
            <a:r>
              <a:rPr lang="hu-HU" sz="1800" dirty="0">
                <a:latin typeface="Sorts Mill Goudy"/>
                <a:ea typeface="Sorts Mill Goudy"/>
                <a:cs typeface="Sorts Mill Goudy"/>
                <a:sym typeface="Sorts Mill Goudy"/>
              </a:rPr>
              <a:t> 2-3</a:t>
            </a:r>
            <a:r>
              <a:rPr lang="en-US" sz="1800" dirty="0">
                <a:latin typeface="Sorts Mill Goudy"/>
                <a:ea typeface="Sorts Mill Goudy"/>
                <a:cs typeface="Sorts Mill Goudy"/>
                <a:sym typeface="Sorts Mill Goudy"/>
              </a:rPr>
              <a:t> days</a:t>
            </a:r>
            <a:r>
              <a:rPr lang="hu-HU" sz="1800" dirty="0">
                <a:latin typeface="Sorts Mill Goudy"/>
                <a:ea typeface="Sorts Mill Goudy"/>
                <a:cs typeface="Sorts Mill Goudy"/>
                <a:sym typeface="Sorts Mill Goudy"/>
              </a:rPr>
              <a:t>.</a:t>
            </a:r>
          </a:p>
          <a:p>
            <a:pPr marL="0" lvl="0" indent="0">
              <a:lnSpc>
                <a:spcPct val="100000"/>
              </a:lnSpc>
              <a:spcBef>
                <a:spcPts val="600"/>
              </a:spcBef>
              <a:buNone/>
            </a:pPr>
            <a:r>
              <a:rPr lang="hu-HU" sz="2200" b="1" dirty="0" err="1">
                <a:latin typeface="Sorts Mill Goudy"/>
                <a:ea typeface="Sorts Mill Goudy"/>
                <a:cs typeface="Sorts Mill Goudy"/>
                <a:sym typeface="Sorts Mill Goudy"/>
              </a:rPr>
              <a:t>Symptoms</a:t>
            </a:r>
            <a:r>
              <a:rPr lang="hu-HU" sz="2200" b="1" dirty="0">
                <a:latin typeface="Sorts Mill Goudy"/>
                <a:ea typeface="Sorts Mill Goudy"/>
                <a:cs typeface="Sorts Mill Goudy"/>
                <a:sym typeface="Sorts Mill Goudy"/>
              </a:rPr>
              <a:t>:</a:t>
            </a:r>
          </a:p>
          <a:p>
            <a:pPr marL="0" lvl="0" indent="0">
              <a:lnSpc>
                <a:spcPct val="100000"/>
              </a:lnSpc>
              <a:spcBef>
                <a:spcPts val="600"/>
              </a:spcBef>
              <a:buNone/>
            </a:pPr>
            <a:r>
              <a:rPr lang="hu-HU" sz="1800" dirty="0" err="1">
                <a:latin typeface="Sorts Mill Goudy" panose="020B0604020202020204" charset="0"/>
              </a:rPr>
              <a:t>Throbbing</a:t>
            </a:r>
            <a:r>
              <a:rPr lang="hu-HU" sz="1800" dirty="0">
                <a:latin typeface="Sorts Mill Goudy" panose="020B0604020202020204" charset="0"/>
              </a:rPr>
              <a:t> </a:t>
            </a:r>
            <a:r>
              <a:rPr lang="hu-HU" sz="1800" dirty="0" err="1">
                <a:latin typeface="Sorts Mill Goudy" panose="020B0604020202020204" charset="0"/>
              </a:rPr>
              <a:t>pain</a:t>
            </a:r>
            <a:r>
              <a:rPr lang="hu-HU" sz="1800" dirty="0">
                <a:latin typeface="Sorts Mill Goudy" panose="020B0604020202020204" charset="0"/>
              </a:rPr>
              <a:t> </a:t>
            </a:r>
            <a:r>
              <a:rPr lang="hu-HU" sz="1800" dirty="0" err="1">
                <a:latin typeface="Sorts Mill Goudy" panose="020B0604020202020204" charset="0"/>
              </a:rPr>
              <a:t>on</a:t>
            </a:r>
            <a:r>
              <a:rPr lang="hu-HU" sz="1800" dirty="0">
                <a:latin typeface="Sorts Mill Goudy" panose="020B0604020202020204" charset="0"/>
              </a:rPr>
              <a:t> </a:t>
            </a:r>
            <a:r>
              <a:rPr lang="hu-HU" sz="1800" dirty="0" err="1">
                <a:latin typeface="Sorts Mill Goudy" panose="020B0604020202020204" charset="0"/>
              </a:rPr>
              <a:t>the</a:t>
            </a:r>
            <a:r>
              <a:rPr lang="hu-HU" sz="1800" dirty="0">
                <a:latin typeface="Sorts Mill Goudy" panose="020B0604020202020204" charset="0"/>
              </a:rPr>
              <a:t> </a:t>
            </a:r>
            <a:r>
              <a:rPr lang="hu-HU" sz="1800" dirty="0" err="1">
                <a:latin typeface="Sorts Mill Goudy" panose="020B0604020202020204" charset="0"/>
              </a:rPr>
              <a:t>right</a:t>
            </a:r>
            <a:r>
              <a:rPr lang="hu-HU" sz="1800" dirty="0">
                <a:latin typeface="Sorts Mill Goudy" panose="020B0604020202020204" charset="0"/>
              </a:rPr>
              <a:t> </a:t>
            </a:r>
            <a:r>
              <a:rPr lang="hu-HU" sz="1800" dirty="0" err="1">
                <a:latin typeface="Sorts Mill Goudy" panose="020B0604020202020204" charset="0"/>
              </a:rPr>
              <a:t>side</a:t>
            </a:r>
            <a:r>
              <a:rPr lang="hu-HU" sz="1800" dirty="0">
                <a:latin typeface="Sorts Mill Goudy" panose="020B0604020202020204" charset="0"/>
              </a:rPr>
              <a:t> of </a:t>
            </a:r>
            <a:r>
              <a:rPr lang="hu-HU" sz="1800" dirty="0" err="1">
                <a:latin typeface="Sorts Mill Goudy" panose="020B0604020202020204" charset="0"/>
              </a:rPr>
              <a:t>her</a:t>
            </a:r>
            <a:r>
              <a:rPr lang="hu-HU" sz="1800" dirty="0">
                <a:latin typeface="Sorts Mill Goudy" panose="020B0604020202020204" charset="0"/>
              </a:rPr>
              <a:t> </a:t>
            </a:r>
            <a:r>
              <a:rPr lang="hu-HU" sz="1800" dirty="0" err="1">
                <a:latin typeface="Sorts Mill Goudy" panose="020B0604020202020204" charset="0"/>
              </a:rPr>
              <a:t>head</a:t>
            </a:r>
            <a:r>
              <a:rPr lang="hu-HU" sz="1800" dirty="0">
                <a:latin typeface="Sorts Mill Goudy" panose="020B0604020202020204" charset="0"/>
              </a:rPr>
              <a:t>,</a:t>
            </a:r>
          </a:p>
          <a:p>
            <a:pPr marL="0" lvl="0" indent="0">
              <a:lnSpc>
                <a:spcPct val="100000"/>
              </a:lnSpc>
              <a:spcBef>
                <a:spcPts val="600"/>
              </a:spcBef>
              <a:buNone/>
            </a:pPr>
            <a:r>
              <a:rPr lang="hu-HU" sz="1800" dirty="0" err="1">
                <a:latin typeface="Sorts Mill Goudy" panose="020B0604020202020204" charset="0"/>
              </a:rPr>
              <a:t>nausea</a:t>
            </a:r>
            <a:r>
              <a:rPr lang="hu-HU" sz="1800" dirty="0">
                <a:latin typeface="Sorts Mill Goudy" panose="020B0604020202020204" charset="0"/>
              </a:rPr>
              <a:t>, </a:t>
            </a:r>
            <a:r>
              <a:rPr lang="hu-HU" sz="1800" dirty="0" err="1">
                <a:latin typeface="Sorts Mill Goudy" panose="020B0604020202020204" charset="0"/>
              </a:rPr>
              <a:t>vomiting</a:t>
            </a:r>
            <a:r>
              <a:rPr lang="hu-HU" sz="1800" dirty="0">
                <a:latin typeface="Sorts Mill Goudy" panose="020B0604020202020204" charset="0"/>
              </a:rPr>
              <a:t>, </a:t>
            </a:r>
          </a:p>
          <a:p>
            <a:pPr marL="0" lvl="0" indent="0">
              <a:lnSpc>
                <a:spcPct val="100000"/>
              </a:lnSpc>
              <a:spcBef>
                <a:spcPts val="600"/>
              </a:spcBef>
              <a:buNone/>
            </a:pPr>
            <a:r>
              <a:rPr lang="hu-HU" sz="1800" dirty="0" err="1">
                <a:latin typeface="Sorts Mill Goudy" panose="020B0604020202020204" charset="0"/>
              </a:rPr>
              <a:t>sensitivity</a:t>
            </a:r>
            <a:r>
              <a:rPr lang="hu-HU" sz="1800" dirty="0">
                <a:latin typeface="Sorts Mill Goudy" panose="020B0604020202020204" charset="0"/>
              </a:rPr>
              <a:t> </a:t>
            </a:r>
            <a:r>
              <a:rPr lang="hu-HU" sz="1800" dirty="0" err="1">
                <a:latin typeface="Sorts Mill Goudy" panose="020B0604020202020204" charset="0"/>
              </a:rPr>
              <a:t>to</a:t>
            </a:r>
            <a:r>
              <a:rPr lang="hu-HU" sz="1800" dirty="0">
                <a:latin typeface="Sorts Mill Goudy" panose="020B0604020202020204" charset="0"/>
              </a:rPr>
              <a:t> </a:t>
            </a:r>
            <a:r>
              <a:rPr lang="hu-HU" sz="1800" dirty="0" err="1">
                <a:latin typeface="Sorts Mill Goudy" panose="020B0604020202020204" charset="0"/>
              </a:rPr>
              <a:t>light</a:t>
            </a:r>
            <a:r>
              <a:rPr lang="hu-HU" sz="1800" dirty="0">
                <a:latin typeface="Sorts Mill Goudy" panose="020B0604020202020204" charset="0"/>
              </a:rPr>
              <a:t> and </a:t>
            </a:r>
            <a:r>
              <a:rPr lang="hu-HU" sz="1800" dirty="0" err="1">
                <a:latin typeface="Sorts Mill Goudy" panose="020B0604020202020204" charset="0"/>
              </a:rPr>
              <a:t>sound</a:t>
            </a:r>
            <a:r>
              <a:rPr lang="hu-HU" sz="1800" dirty="0">
                <a:latin typeface="Sorts Mill Goudy" panose="020B0604020202020204" charset="0"/>
              </a:rPr>
              <a:t> during </a:t>
            </a:r>
            <a:r>
              <a:rPr lang="hu-HU" sz="1800" dirty="0" err="1">
                <a:latin typeface="Sorts Mill Goudy" panose="020B0604020202020204" charset="0"/>
              </a:rPr>
              <a:t>the</a:t>
            </a:r>
            <a:r>
              <a:rPr lang="hu-HU" sz="1800" dirty="0">
                <a:latin typeface="Sorts Mill Goudy" panose="020B0604020202020204" charset="0"/>
              </a:rPr>
              <a:t> </a:t>
            </a:r>
            <a:r>
              <a:rPr lang="hu-HU" sz="1800" dirty="0" err="1">
                <a:latin typeface="Sorts Mill Goudy" panose="020B0604020202020204" charset="0"/>
              </a:rPr>
              <a:t>migraines</a:t>
            </a:r>
            <a:r>
              <a:rPr lang="hu-HU" sz="1800" dirty="0">
                <a:latin typeface="Sorts Mill Goudy" panose="020B0604020202020204" charset="0"/>
              </a:rPr>
              <a:t>.</a:t>
            </a:r>
          </a:p>
          <a:p>
            <a:pPr marL="0" lvl="0" indent="0">
              <a:lnSpc>
                <a:spcPct val="100000"/>
              </a:lnSpc>
              <a:spcBef>
                <a:spcPts val="600"/>
              </a:spcBef>
              <a:buNone/>
            </a:pPr>
            <a:r>
              <a:rPr lang="hu-HU" sz="1800" dirty="0">
                <a:latin typeface="Sorts Mill Goudy" panose="020B0604020202020204" charset="0"/>
              </a:rPr>
              <a:t> </a:t>
            </a:r>
          </a:p>
          <a:p>
            <a:pPr marL="0" indent="0">
              <a:lnSpc>
                <a:spcPct val="100000"/>
              </a:lnSpc>
              <a:spcBef>
                <a:spcPts val="600"/>
              </a:spcBef>
              <a:buNone/>
            </a:pPr>
            <a:r>
              <a:rPr lang="hu-HU" sz="1700" dirty="0" err="1">
                <a:latin typeface="Sorts Mill Goudy" panose="020B0604020202020204" charset="0"/>
              </a:rPr>
              <a:t>She</a:t>
            </a:r>
            <a:r>
              <a:rPr lang="hu-HU" sz="1700" dirty="0">
                <a:latin typeface="Sorts Mill Goudy" panose="020B0604020202020204" charset="0"/>
              </a:rPr>
              <a:t> </a:t>
            </a:r>
            <a:r>
              <a:rPr lang="hu-HU" sz="1700" dirty="0" err="1">
                <a:latin typeface="Sorts Mill Goudy" panose="020B0604020202020204" charset="0"/>
              </a:rPr>
              <a:t>finds</a:t>
            </a:r>
            <a:r>
              <a:rPr lang="hu-HU" sz="1700" dirty="0">
                <a:latin typeface="Sorts Mill Goudy" panose="020B0604020202020204" charset="0"/>
              </a:rPr>
              <a:t> it </a:t>
            </a:r>
            <a:r>
              <a:rPr lang="hu-HU" sz="1700" dirty="0" err="1">
                <a:latin typeface="Sorts Mill Goudy" panose="020B0604020202020204" charset="0"/>
              </a:rPr>
              <a:t>difficult</a:t>
            </a:r>
            <a:r>
              <a:rPr lang="hu-HU" sz="1700" dirty="0">
                <a:latin typeface="Sorts Mill Goudy" panose="020B0604020202020204" charset="0"/>
              </a:rPr>
              <a:t> </a:t>
            </a:r>
            <a:r>
              <a:rPr lang="hu-HU" sz="1700" dirty="0" err="1">
                <a:latin typeface="Sorts Mill Goudy" panose="020B0604020202020204" charset="0"/>
              </a:rPr>
              <a:t>to</a:t>
            </a:r>
            <a:r>
              <a:rPr lang="hu-HU" sz="1700" dirty="0">
                <a:latin typeface="Sorts Mill Goudy" panose="020B0604020202020204" charset="0"/>
              </a:rPr>
              <a:t> </a:t>
            </a:r>
            <a:r>
              <a:rPr lang="hu-HU" sz="1700" dirty="0" err="1">
                <a:latin typeface="Sorts Mill Goudy" panose="020B0604020202020204" charset="0"/>
              </a:rPr>
              <a:t>concentrate</a:t>
            </a:r>
            <a:r>
              <a:rPr lang="hu-HU" sz="1700" dirty="0">
                <a:latin typeface="Sorts Mill Goudy" panose="020B0604020202020204" charset="0"/>
              </a:rPr>
              <a:t> </a:t>
            </a:r>
            <a:r>
              <a:rPr lang="hu-HU" sz="1700" dirty="0" err="1">
                <a:latin typeface="Sorts Mill Goudy" panose="020B0604020202020204" charset="0"/>
              </a:rPr>
              <a:t>or</a:t>
            </a:r>
            <a:r>
              <a:rPr lang="hu-HU" sz="1700" dirty="0">
                <a:latin typeface="Sorts Mill Goudy" panose="020B0604020202020204" charset="0"/>
              </a:rPr>
              <a:t> </a:t>
            </a:r>
            <a:r>
              <a:rPr lang="hu-HU" sz="1700" dirty="0" err="1">
                <a:latin typeface="Sorts Mill Goudy" panose="020B0604020202020204" charset="0"/>
              </a:rPr>
              <a:t>perform</a:t>
            </a:r>
            <a:r>
              <a:rPr lang="hu-HU" sz="1700" dirty="0">
                <a:latin typeface="Sorts Mill Goudy" panose="020B0604020202020204" charset="0"/>
              </a:rPr>
              <a:t> </a:t>
            </a:r>
            <a:r>
              <a:rPr lang="hu-HU" sz="1700" dirty="0" err="1">
                <a:latin typeface="Sorts Mill Goudy" panose="020B0604020202020204" charset="0"/>
              </a:rPr>
              <a:t>any</a:t>
            </a:r>
            <a:r>
              <a:rPr lang="hu-HU" sz="1700" dirty="0">
                <a:latin typeface="Sorts Mill Goudy" panose="020B0604020202020204" charset="0"/>
              </a:rPr>
              <a:t> </a:t>
            </a:r>
            <a:r>
              <a:rPr lang="hu-HU" sz="1700" dirty="0" err="1">
                <a:latin typeface="Sorts Mill Goudy" panose="020B0604020202020204" charset="0"/>
              </a:rPr>
              <a:t>activities</a:t>
            </a:r>
            <a:r>
              <a:rPr lang="hu-HU" sz="1700" dirty="0">
                <a:latin typeface="Sorts Mill Goudy" panose="020B0604020202020204" charset="0"/>
              </a:rPr>
              <a:t> during </a:t>
            </a:r>
            <a:r>
              <a:rPr lang="hu-HU" sz="1700" dirty="0" err="1">
                <a:latin typeface="Sorts Mill Goudy" panose="020B0604020202020204" charset="0"/>
              </a:rPr>
              <a:t>the</a:t>
            </a:r>
            <a:r>
              <a:rPr lang="hu-HU" sz="1700" dirty="0">
                <a:latin typeface="Sorts Mill Goudy" panose="020B0604020202020204" charset="0"/>
              </a:rPr>
              <a:t> </a:t>
            </a:r>
            <a:r>
              <a:rPr lang="hu-HU" sz="1700" dirty="0" err="1">
                <a:latin typeface="Sorts Mill Goudy" panose="020B0604020202020204" charset="0"/>
              </a:rPr>
              <a:t>migraines</a:t>
            </a:r>
            <a:r>
              <a:rPr lang="hu-HU" sz="1700" dirty="0">
                <a:latin typeface="Sorts Mill Goudy" panose="020B0604020202020204" charset="0"/>
              </a:rPr>
              <a:t>, </a:t>
            </a:r>
            <a:r>
              <a:rPr lang="hu-HU" sz="1700" dirty="0" err="1">
                <a:latin typeface="Sorts Mill Goudy" panose="020B0604020202020204" charset="0"/>
              </a:rPr>
              <a:t>which</a:t>
            </a:r>
            <a:r>
              <a:rPr lang="hu-HU" sz="1700" dirty="0">
                <a:latin typeface="Sorts Mill Goudy" panose="020B0604020202020204" charset="0"/>
              </a:rPr>
              <a:t> </a:t>
            </a:r>
            <a:r>
              <a:rPr lang="hu-HU" sz="1700" dirty="0" err="1">
                <a:latin typeface="Sorts Mill Goudy" panose="020B0604020202020204" charset="0"/>
              </a:rPr>
              <a:t>negatively</a:t>
            </a:r>
            <a:r>
              <a:rPr lang="hu-HU" sz="1700" dirty="0">
                <a:latin typeface="Sorts Mill Goudy" panose="020B0604020202020204" charset="0"/>
              </a:rPr>
              <a:t> </a:t>
            </a:r>
            <a:r>
              <a:rPr lang="hu-HU" sz="1700" dirty="0" err="1">
                <a:latin typeface="Sorts Mill Goudy" panose="020B0604020202020204" charset="0"/>
              </a:rPr>
              <a:t>impacts</a:t>
            </a:r>
            <a:r>
              <a:rPr lang="hu-HU" sz="1700" dirty="0">
                <a:latin typeface="Sorts Mill Goudy" panose="020B0604020202020204" charset="0"/>
              </a:rPr>
              <a:t> </a:t>
            </a:r>
            <a:r>
              <a:rPr lang="hu-HU" sz="1700" dirty="0" err="1">
                <a:latin typeface="Sorts Mill Goudy" panose="020B0604020202020204" charset="0"/>
              </a:rPr>
              <a:t>her</a:t>
            </a:r>
            <a:r>
              <a:rPr lang="hu-HU" sz="1700" dirty="0">
                <a:latin typeface="Sorts Mill Goudy" panose="020B0604020202020204" charset="0"/>
              </a:rPr>
              <a:t> </a:t>
            </a:r>
            <a:r>
              <a:rPr lang="hu-HU" sz="1700" dirty="0" err="1">
                <a:latin typeface="Sorts Mill Goudy" panose="020B0604020202020204" charset="0"/>
              </a:rPr>
              <a:t>work</a:t>
            </a:r>
            <a:r>
              <a:rPr lang="hu-HU" sz="1700" dirty="0">
                <a:latin typeface="Sorts Mill Goudy" panose="020B0604020202020204" charset="0"/>
              </a:rPr>
              <a:t> and </a:t>
            </a:r>
            <a:r>
              <a:rPr lang="hu-HU" sz="1700" dirty="0" err="1">
                <a:latin typeface="Sorts Mill Goudy" panose="020B0604020202020204" charset="0"/>
              </a:rPr>
              <a:t>daily</a:t>
            </a:r>
            <a:r>
              <a:rPr lang="hu-HU" sz="1700" dirty="0">
                <a:latin typeface="Sorts Mill Goudy" panose="020B0604020202020204" charset="0"/>
              </a:rPr>
              <a:t> life.</a:t>
            </a:r>
            <a:endParaRPr lang="en-US" sz="1700" dirty="0">
              <a:latin typeface="Sorts Mill Goudy" panose="020B0604020202020204" charset="0"/>
              <a:ea typeface="Sorts Mill Goudy"/>
              <a:cs typeface="Sorts Mill Goudy"/>
              <a:sym typeface="Sorts Mill Goudy"/>
            </a:endParaRPr>
          </a:p>
          <a:p>
            <a:pPr marL="0" lvl="0" indent="0">
              <a:lnSpc>
                <a:spcPct val="100000"/>
              </a:lnSpc>
              <a:spcBef>
                <a:spcPts val="600"/>
              </a:spcBef>
              <a:buNone/>
            </a:pPr>
            <a:r>
              <a:rPr lang="en-US" sz="1800" b="1" dirty="0">
                <a:latin typeface="Sorts Mill Goudy" panose="020B0604020202020204" charset="0"/>
                <a:ea typeface="Sorts Mill Goudy"/>
                <a:cs typeface="Sorts Mill Goudy"/>
                <a:sym typeface="Sorts Mill Goudy"/>
              </a:rPr>
              <a:t>Clinical tests:</a:t>
            </a:r>
            <a:endParaRPr lang="hu-HU" sz="1800" b="1" dirty="0">
              <a:latin typeface="Sorts Mill Goudy" panose="020B0604020202020204" charset="0"/>
              <a:ea typeface="Sorts Mill Goudy"/>
              <a:cs typeface="Sorts Mill Goudy"/>
              <a:sym typeface="Sorts Mill Goudy"/>
            </a:endParaRPr>
          </a:p>
          <a:p>
            <a:pPr lvl="0"/>
            <a:r>
              <a:rPr lang="hu-HU" sz="1600" dirty="0" err="1">
                <a:latin typeface="Sorts Mill Goudy" panose="020B0604020202020204" charset="0"/>
              </a:rPr>
              <a:t>Neurological</a:t>
            </a:r>
            <a:r>
              <a:rPr lang="hu-HU" sz="1600" dirty="0">
                <a:latin typeface="Sorts Mill Goudy" panose="020B0604020202020204" charset="0"/>
              </a:rPr>
              <a:t> </a:t>
            </a:r>
            <a:r>
              <a:rPr lang="hu-HU" sz="1600" dirty="0" err="1">
                <a:latin typeface="Sorts Mill Goudy" panose="020B0604020202020204" charset="0"/>
              </a:rPr>
              <a:t>exam</a:t>
            </a:r>
            <a:endParaRPr lang="hu-HU" sz="1600" dirty="0">
              <a:latin typeface="Sorts Mill Goudy" panose="020B0604020202020204" charset="0"/>
            </a:endParaRPr>
          </a:p>
          <a:p>
            <a:pPr lvl="0"/>
            <a:r>
              <a:rPr lang="hu-HU" sz="1600" dirty="0">
                <a:latin typeface="Sorts Mill Goudy" panose="020B0604020202020204" charset="0"/>
              </a:rPr>
              <a:t>MRI </a:t>
            </a:r>
            <a:r>
              <a:rPr lang="hu-HU" sz="1600" dirty="0" err="1">
                <a:latin typeface="Sorts Mill Goudy" panose="020B0604020202020204" charset="0"/>
              </a:rPr>
              <a:t>scan</a:t>
            </a:r>
            <a:endParaRPr lang="hu-HU" sz="1600" dirty="0">
              <a:latin typeface="Sorts Mill Goudy" panose="020B0604020202020204" charset="0"/>
            </a:endParaRPr>
          </a:p>
          <a:p>
            <a:pPr lvl="0"/>
            <a:r>
              <a:rPr lang="hu-HU" sz="1600" dirty="0" err="1">
                <a:latin typeface="Sorts Mill Goudy" panose="020B0604020202020204" charset="0"/>
              </a:rPr>
              <a:t>Blood</a:t>
            </a:r>
            <a:r>
              <a:rPr lang="hu-HU" sz="1600" dirty="0">
                <a:latin typeface="Sorts Mill Goudy" panose="020B0604020202020204" charset="0"/>
              </a:rPr>
              <a:t> </a:t>
            </a:r>
            <a:r>
              <a:rPr lang="hu-HU" sz="1600" dirty="0" err="1">
                <a:latin typeface="Sorts Mill Goudy" panose="020B0604020202020204" charset="0"/>
              </a:rPr>
              <a:t>tests</a:t>
            </a:r>
            <a:endParaRPr lang="hu-HU" sz="1600" dirty="0">
              <a:latin typeface="Sorts Mill Goudy" panose="020B0604020202020204" charset="0"/>
            </a:endParaRPr>
          </a:p>
          <a:p>
            <a:pPr marL="0" lvl="0" indent="0">
              <a:lnSpc>
                <a:spcPct val="100000"/>
              </a:lnSpc>
              <a:spcBef>
                <a:spcPts val="600"/>
              </a:spcBef>
              <a:buNone/>
            </a:pPr>
            <a:endParaRPr lang="hu-HU" sz="1800" b="1" dirty="0">
              <a:latin typeface="Sorts Mill Goudy"/>
              <a:ea typeface="Sorts Mill Goudy"/>
              <a:cs typeface="Sorts Mill Goudy"/>
              <a:sym typeface="Sorts Mill Goudy"/>
            </a:endParaRPr>
          </a:p>
          <a:p>
            <a:pPr marL="0" lvl="0" indent="0">
              <a:lnSpc>
                <a:spcPct val="100000"/>
              </a:lnSpc>
              <a:spcBef>
                <a:spcPts val="600"/>
              </a:spcBef>
              <a:buNone/>
            </a:pPr>
            <a:endParaRPr lang="hu-HU" sz="1800" dirty="0">
              <a:latin typeface="Sorts Mill Goudy"/>
              <a:ea typeface="Sorts Mill Goudy"/>
              <a:cs typeface="Sorts Mill Goudy"/>
              <a:sym typeface="Sorts Mill Goudy"/>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5135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13129" y="-34409"/>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075612"/>
            <a:ext cx="6509344" cy="485157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000000"/>
              </a:buClr>
              <a:buSzPct val="100000"/>
              <a:buNone/>
            </a:pPr>
            <a:r>
              <a:rPr lang="en-US" sz="1600" dirty="0">
                <a:solidFill>
                  <a:schemeClr val="tx1"/>
                </a:solidFill>
                <a:latin typeface="Times New Roman"/>
                <a:ea typeface="Times New Roman"/>
                <a:cs typeface="Times New Roman"/>
                <a:sym typeface="Times New Roman"/>
              </a:rPr>
              <a:t>Migraine treatment is aimed at stopping symptoms and preventing future attacks. </a:t>
            </a:r>
          </a:p>
          <a:p>
            <a:pPr marL="0" lvl="0" indent="0" algn="l" rtl="0">
              <a:lnSpc>
                <a:spcPct val="90000"/>
              </a:lnSpc>
              <a:spcBef>
                <a:spcPts val="0"/>
              </a:spcBef>
              <a:spcAft>
                <a:spcPts val="0"/>
              </a:spcAft>
              <a:buClr>
                <a:srgbClr val="000000"/>
              </a:buClr>
              <a:buSzPct val="100000"/>
              <a:buNone/>
            </a:pPr>
            <a:br>
              <a:rPr lang="en-US" sz="1600" dirty="0">
                <a:solidFill>
                  <a:schemeClr val="tx1"/>
                </a:solidFill>
                <a:latin typeface="Times New Roman"/>
                <a:ea typeface="Times New Roman"/>
                <a:cs typeface="Times New Roman"/>
                <a:sym typeface="Times New Roman"/>
              </a:rPr>
            </a:br>
            <a:r>
              <a:rPr lang="en-US" sz="1600" dirty="0">
                <a:solidFill>
                  <a:schemeClr val="tx1"/>
                </a:solidFill>
                <a:latin typeface="Times New Roman"/>
                <a:ea typeface="Times New Roman"/>
                <a:cs typeface="Times New Roman"/>
                <a:sym typeface="Times New Roman"/>
              </a:rPr>
              <a:t>Many medications have been designed to treat migraines. Medications used to combat migraines fall into two categories: </a:t>
            </a:r>
            <a:endParaRPr lang="en-US" sz="1200" dirty="0">
              <a:solidFill>
                <a:schemeClr val="tx1"/>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1600" b="1" dirty="0">
                <a:solidFill>
                  <a:schemeClr val="tx1"/>
                </a:solidFill>
                <a:latin typeface="Times New Roman"/>
                <a:ea typeface="Times New Roman"/>
                <a:cs typeface="Times New Roman"/>
                <a:sym typeface="Times New Roman"/>
              </a:rPr>
              <a:t>Pain-relieving medications: </a:t>
            </a:r>
            <a:r>
              <a:rPr lang="en-US" sz="1600" dirty="0">
                <a:solidFill>
                  <a:schemeClr val="tx1"/>
                </a:solidFill>
                <a:latin typeface="Times New Roman"/>
                <a:ea typeface="Times New Roman"/>
                <a:cs typeface="Times New Roman"/>
                <a:sym typeface="Times New Roman"/>
              </a:rPr>
              <a:t>also known as acute or abortive treatment, these types of drugs are taken during migraine attacks and are designed to stop symptoms. </a:t>
            </a:r>
          </a:p>
          <a:p>
            <a:pPr marL="285750" indent="-285750">
              <a:spcBef>
                <a:spcPts val="0"/>
              </a:spcBef>
              <a:buClr>
                <a:srgbClr val="000000"/>
              </a:buClr>
              <a:buSzPct val="100000"/>
            </a:pPr>
            <a:r>
              <a:rPr lang="en-US" sz="1600" b="1" dirty="0">
                <a:solidFill>
                  <a:schemeClr val="tx1"/>
                </a:solidFill>
                <a:latin typeface="Times New Roman"/>
                <a:ea typeface="Times New Roman"/>
                <a:cs typeface="Times New Roman"/>
                <a:sym typeface="Times New Roman"/>
              </a:rPr>
              <a:t>Preventative medications: </a:t>
            </a:r>
            <a:r>
              <a:rPr lang="en-US" sz="1600" dirty="0">
                <a:solidFill>
                  <a:schemeClr val="tx1"/>
                </a:solidFill>
                <a:latin typeface="Times New Roman"/>
                <a:ea typeface="Times New Roman"/>
                <a:cs typeface="Times New Roman"/>
                <a:sym typeface="Times New Roman"/>
              </a:rPr>
              <a:t>these types of drugs are taken regularly, often daily to reduce the severity or frequency of migraines </a:t>
            </a:r>
          </a:p>
          <a:p>
            <a:pPr marL="285750" indent="-285750">
              <a:spcBef>
                <a:spcPts val="0"/>
              </a:spcBef>
              <a:buClr>
                <a:srgbClr val="000000"/>
              </a:buClr>
              <a:buSzPct val="100000"/>
            </a:pPr>
            <a:endParaRPr lang="en-US" sz="1600"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r>
              <a:rPr lang="en-US" sz="1600" dirty="0">
                <a:solidFill>
                  <a:schemeClr val="tx1"/>
                </a:solidFill>
                <a:latin typeface="Times New Roman"/>
                <a:ea typeface="Times New Roman"/>
                <a:cs typeface="Times New Roman"/>
                <a:sym typeface="Times New Roman"/>
              </a:rPr>
              <a:t>Treatment choices depend on the frequency and severity of your headaches, whether you have nausea and vomiting with your headaches, how disabling your headaches are, and other medical conditions you have </a:t>
            </a:r>
          </a:p>
          <a:p>
            <a:pPr marL="0" indent="0">
              <a:spcBef>
                <a:spcPts val="0"/>
              </a:spcBef>
              <a:buClr>
                <a:srgbClr val="000000"/>
              </a:buClr>
              <a:buSzPct val="100000"/>
              <a:buNone/>
            </a:pPr>
            <a:endParaRPr lang="en-US" sz="1600"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r>
              <a:rPr lang="en-US" sz="1600" dirty="0">
                <a:solidFill>
                  <a:schemeClr val="tx1"/>
                </a:solidFill>
                <a:latin typeface="Times New Roman"/>
                <a:ea typeface="Times New Roman"/>
                <a:cs typeface="Times New Roman"/>
                <a:sym typeface="Times New Roman"/>
              </a:rPr>
              <a:t>Medications used to relieve migraine pain work best when taken at the first sign of an oncoming migraine- as soon as signs and symptoms of migraine begin. Medications that can be used include </a:t>
            </a:r>
            <a:r>
              <a:rPr lang="en-US" sz="1600" b="1" dirty="0">
                <a:solidFill>
                  <a:schemeClr val="tx1"/>
                </a:solidFill>
                <a:latin typeface="Times New Roman"/>
                <a:ea typeface="Times New Roman"/>
                <a:cs typeface="Times New Roman"/>
                <a:sym typeface="Times New Roman"/>
              </a:rPr>
              <a:t>pain relievers, triptans, CGRP antagonists, opioid medications, and anti-nausea drugs</a:t>
            </a:r>
            <a:endParaRPr lang="hu-HU" sz="1600" b="1"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endParaRPr lang="hu-HU" sz="1600" b="1"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r>
              <a:rPr lang="hu-HU" sz="1600" b="1" dirty="0" err="1">
                <a:solidFill>
                  <a:schemeClr val="tx1"/>
                </a:solidFill>
                <a:latin typeface="Times New Roman"/>
                <a:ea typeface="Times New Roman"/>
                <a:cs typeface="Times New Roman"/>
                <a:sym typeface="Times New Roman"/>
              </a:rPr>
              <a:t>Headache</a:t>
            </a:r>
            <a:r>
              <a:rPr lang="hu-HU" sz="1600" b="1" dirty="0">
                <a:solidFill>
                  <a:schemeClr val="tx1"/>
                </a:solidFill>
                <a:latin typeface="Times New Roman"/>
                <a:ea typeface="Times New Roman"/>
                <a:cs typeface="Times New Roman"/>
                <a:sym typeface="Times New Roman"/>
              </a:rPr>
              <a:t> </a:t>
            </a:r>
            <a:r>
              <a:rPr lang="hu-HU" sz="1600" b="1" dirty="0" err="1">
                <a:solidFill>
                  <a:schemeClr val="tx1"/>
                </a:solidFill>
                <a:latin typeface="Times New Roman"/>
                <a:ea typeface="Times New Roman"/>
                <a:cs typeface="Times New Roman"/>
                <a:sym typeface="Times New Roman"/>
              </a:rPr>
              <a:t>diary</a:t>
            </a:r>
            <a:endParaRPr lang="hu-HU" sz="1600" b="1"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endParaRPr lang="hu-HU" sz="1600" b="1"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r>
              <a:rPr lang="hu-HU" sz="1600" dirty="0" err="1">
                <a:solidFill>
                  <a:schemeClr val="tx1"/>
                </a:solidFill>
                <a:latin typeface="Times New Roman"/>
                <a:ea typeface="Times New Roman"/>
                <a:cs typeface="Times New Roman"/>
                <a:sym typeface="Times New Roman"/>
              </a:rPr>
              <a:t>She</a:t>
            </a:r>
            <a:r>
              <a:rPr lang="en-US" sz="1600" dirty="0">
                <a:solidFill>
                  <a:schemeClr val="tx1"/>
                </a:solidFill>
                <a:latin typeface="Times New Roman"/>
                <a:ea typeface="Times New Roman"/>
                <a:cs typeface="Times New Roman"/>
                <a:sym typeface="Times New Roman"/>
              </a:rPr>
              <a:t>'s regular diary helped her identify triggers that aggravate migraine attacks, such as excessive caffeine intake, stressful situations and lack of sleep. </a:t>
            </a:r>
            <a:r>
              <a:rPr lang="hu-HU" sz="1600" dirty="0" err="1">
                <a:solidFill>
                  <a:schemeClr val="tx1"/>
                </a:solidFill>
                <a:latin typeface="Times New Roman"/>
                <a:ea typeface="Times New Roman"/>
                <a:cs typeface="Times New Roman"/>
                <a:sym typeface="Times New Roman"/>
              </a:rPr>
              <a:t>She</a:t>
            </a:r>
            <a:r>
              <a:rPr lang="en-US" sz="1600" dirty="0">
                <a:solidFill>
                  <a:schemeClr val="tx1"/>
                </a:solidFill>
                <a:latin typeface="Times New Roman"/>
                <a:ea typeface="Times New Roman"/>
                <a:cs typeface="Times New Roman"/>
                <a:sym typeface="Times New Roman"/>
              </a:rPr>
              <a:t> has managed to develop a lifestyle that </a:t>
            </a:r>
            <a:r>
              <a:rPr lang="en-US" sz="1600" dirty="0" err="1">
                <a:solidFill>
                  <a:schemeClr val="tx1"/>
                </a:solidFill>
                <a:latin typeface="Times New Roman"/>
                <a:ea typeface="Times New Roman"/>
                <a:cs typeface="Times New Roman"/>
                <a:sym typeface="Times New Roman"/>
              </a:rPr>
              <a:t>minimises</a:t>
            </a:r>
            <a:r>
              <a:rPr lang="en-US" sz="1600" dirty="0">
                <a:solidFill>
                  <a:schemeClr val="tx1"/>
                </a:solidFill>
                <a:latin typeface="Times New Roman"/>
                <a:ea typeface="Times New Roman"/>
                <a:cs typeface="Times New Roman"/>
                <a:sym typeface="Times New Roman"/>
              </a:rPr>
              <a:t> these triggers. Despite this, her migraine attacks have not significantly reduced. </a:t>
            </a: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6140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24248" y="-24167"/>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Method</a:t>
            </a:r>
            <a:r>
              <a:rPr lang="en-US" dirty="0">
                <a:latin typeface="Arial"/>
                <a:ea typeface="Arial"/>
                <a:cs typeface="Arial"/>
                <a:sym typeface="Arial"/>
              </a:rPr>
              <a:t> </a:t>
            </a:r>
            <a:endParaRPr dirty="0"/>
          </a:p>
        </p:txBody>
      </p:sp>
      <p:sp>
        <p:nvSpPr>
          <p:cNvPr id="284" name="Google Shape;284;p16"/>
          <p:cNvSpPr txBox="1">
            <a:spLocks noGrp="1"/>
          </p:cNvSpPr>
          <p:nvPr>
            <p:ph type="body" idx="1"/>
          </p:nvPr>
        </p:nvSpPr>
        <p:spPr>
          <a:xfrm>
            <a:off x="1234237" y="1260152"/>
            <a:ext cx="4780863" cy="4586072"/>
          </a:xfrm>
          <a:prstGeom prst="rect">
            <a:avLst/>
          </a:prstGeom>
          <a:noFill/>
          <a:ln>
            <a:noFill/>
          </a:ln>
        </p:spPr>
        <p:txBody>
          <a:bodyPr spcFirstLastPara="1" wrap="square" lIns="91425" tIns="45700" rIns="91425" bIns="45700" anchor="t" anchorCtr="0">
            <a:noAutofit/>
          </a:bodyPr>
          <a:lstStyle/>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a:t>
            </a:r>
            <a:r>
              <a:rPr lang="en-US" sz="1400" kern="1200" dirty="0">
                <a:solidFill>
                  <a:srgbClr val="000000"/>
                </a:solidFill>
                <a:latin typeface="Lustria"/>
                <a:ea typeface="+mn-ea"/>
                <a:cs typeface="+mn-cs"/>
              </a:rPr>
              <a:t>: 2x</a:t>
            </a:r>
            <a:r>
              <a:rPr lang="hu-HU" sz="1400" kern="1200" dirty="0">
                <a:solidFill>
                  <a:srgbClr val="000000"/>
                </a:solidFill>
                <a:latin typeface="Lustria"/>
                <a:ea typeface="+mn-ea"/>
                <a:cs typeface="+mn-cs"/>
              </a:rPr>
              <a:t>6</a:t>
            </a:r>
            <a:r>
              <a:rPr lang="en-US" sz="1400" kern="1200" dirty="0">
                <a:solidFill>
                  <a:srgbClr val="000000"/>
                </a:solidFill>
                <a:latin typeface="Lustria"/>
                <a:ea typeface="+mn-ea"/>
                <a:cs typeface="+mn-cs"/>
              </a:rPr>
              <a:t> drops, morning and</a:t>
            </a:r>
          </a:p>
          <a:p>
            <a:pPr marL="0" lvl="0" indent="0" fontAlgn="base">
              <a:spcBef>
                <a:spcPts val="0"/>
              </a:spcBef>
              <a:buClrTx/>
              <a:buSzTx/>
              <a:buNone/>
            </a:pPr>
            <a:r>
              <a:rPr lang="en-US" sz="1400" kern="1200" dirty="0">
                <a:solidFill>
                  <a:srgbClr val="000000"/>
                </a:solidFill>
                <a:latin typeface="Lustria"/>
                <a:ea typeface="+mn-ea"/>
                <a:cs typeface="+mn-cs"/>
              </a:rPr>
              <a:t>evening, for 3 days, then every 3 days then</a:t>
            </a:r>
          </a:p>
          <a:p>
            <a:pPr marL="0" lvl="0" indent="0" fontAlgn="base">
              <a:spcBef>
                <a:spcPts val="0"/>
              </a:spcBef>
              <a:buClrTx/>
              <a:buSzTx/>
              <a:buNone/>
            </a:pPr>
            <a:r>
              <a:rPr lang="en-US" sz="1400" kern="1200" dirty="0">
                <a:solidFill>
                  <a:srgbClr val="000000"/>
                </a:solidFill>
                <a:latin typeface="Lustria"/>
                <a:ea typeface="+mn-ea"/>
                <a:cs typeface="+mn-cs"/>
              </a:rPr>
              <a:t>increased by 1-1 drops every 3 days to 2x1</a:t>
            </a:r>
            <a:r>
              <a:rPr lang="hu-HU" sz="1400" kern="1200" dirty="0">
                <a:solidFill>
                  <a:srgbClr val="000000"/>
                </a:solidFill>
                <a:latin typeface="Lustria"/>
                <a:ea typeface="+mn-ea"/>
                <a:cs typeface="+mn-cs"/>
              </a:rPr>
              <a:t>0</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r>
              <a:rPr lang="hu-HU" sz="1400" b="1" kern="1200" dirty="0">
                <a:solidFill>
                  <a:prstClr val="black"/>
                </a:solidFill>
                <a:latin typeface="Lustria"/>
                <a:ea typeface="+mn-ea"/>
                <a:cs typeface="Calibri Light" panose="020F0302020204030204" pitchFamily="34" charset="0"/>
              </a:rPr>
              <a:t>    </a:t>
            </a:r>
            <a:r>
              <a:rPr lang="en-US" sz="1400" b="1" kern="1200" dirty="0">
                <a:solidFill>
                  <a:prstClr val="black"/>
                </a:solidFill>
                <a:latin typeface="Lustria"/>
                <a:ea typeface="+mn-ea"/>
                <a:cs typeface="Calibri Light" panose="020F0302020204030204" pitchFamily="34" charset="0"/>
              </a:rPr>
              <a:t>Proprietary blend II </a:t>
            </a:r>
            <a:r>
              <a:rPr lang="en-US" sz="1400" kern="1200" dirty="0">
                <a:solidFill>
                  <a:prstClr val="black"/>
                </a:solidFill>
                <a:latin typeface="Lustria"/>
                <a:ea typeface="+mn-ea"/>
                <a:cs typeface="Calibri Light" panose="020F0302020204030204" pitchFamily="34" charset="0"/>
              </a:rPr>
              <a:t>:</a:t>
            </a:r>
            <a:r>
              <a:rPr lang="en-US" sz="1400" kern="1200" dirty="0">
                <a:solidFill>
                  <a:prstClr val="black"/>
                </a:solidFill>
                <a:latin typeface="Lustria"/>
                <a:ea typeface="+mn-ea"/>
                <a:cs typeface="+mn-cs"/>
              </a:rPr>
              <a:t>1 in the morning for 7 days, then 1 in the morning and 1 in the afternoon</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for</a:t>
            </a:r>
            <a:r>
              <a:rPr lang="hu-HU" sz="1400" kern="1200" dirty="0">
                <a:solidFill>
                  <a:prstClr val="black"/>
                </a:solidFill>
                <a:latin typeface="Lustria"/>
                <a:ea typeface="+mn-ea"/>
                <a:cs typeface="+mn-cs"/>
              </a:rPr>
              <a:t> 7 </a:t>
            </a:r>
            <a:r>
              <a:rPr lang="hu-HU" sz="1400" kern="1200" dirty="0" err="1">
                <a:solidFill>
                  <a:prstClr val="black"/>
                </a:solidFill>
                <a:latin typeface="Lustria"/>
                <a:ea typeface="+mn-ea"/>
                <a:cs typeface="+mn-cs"/>
              </a:rPr>
              <a:t>days</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then</a:t>
            </a:r>
            <a:r>
              <a:rPr lang="hu-HU" sz="1400" kern="1200" dirty="0">
                <a:solidFill>
                  <a:prstClr val="black"/>
                </a:solidFill>
                <a:latin typeface="Lustria"/>
                <a:ea typeface="+mn-ea"/>
                <a:cs typeface="+mn-cs"/>
              </a:rPr>
              <a:t> 2 in </a:t>
            </a:r>
            <a:r>
              <a:rPr lang="hu-HU" sz="1400" kern="1200" dirty="0" err="1">
                <a:solidFill>
                  <a:prstClr val="black"/>
                </a:solidFill>
                <a:latin typeface="Lustria"/>
                <a:ea typeface="+mn-ea"/>
                <a:cs typeface="+mn-cs"/>
              </a:rPr>
              <a:t>the</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morning</a:t>
            </a:r>
            <a:r>
              <a:rPr lang="hu-HU" sz="1400" kern="1200" dirty="0">
                <a:solidFill>
                  <a:prstClr val="black"/>
                </a:solidFill>
                <a:latin typeface="Lustria"/>
                <a:ea typeface="+mn-ea"/>
                <a:cs typeface="+mn-cs"/>
              </a:rPr>
              <a:t> and 1 in </a:t>
            </a:r>
            <a:r>
              <a:rPr lang="hu-HU" sz="1400" kern="1200" dirty="0" err="1">
                <a:solidFill>
                  <a:prstClr val="black"/>
                </a:solidFill>
                <a:latin typeface="Lustria"/>
                <a:ea typeface="+mn-ea"/>
                <a:cs typeface="+mn-cs"/>
              </a:rPr>
              <a:t>the</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afternoon</a:t>
            </a:r>
            <a:endParaRPr lang="en-US" sz="1400" kern="1200" dirty="0">
              <a:solidFill>
                <a:prstClr val="black"/>
              </a:solidFill>
              <a:latin typeface="Lustria"/>
              <a:ea typeface="+mn-ea"/>
              <a:cs typeface="Calibri Light" panose="020F0302020204030204" pitchFamily="34" charset="0"/>
            </a:endParaRPr>
          </a:p>
          <a:p>
            <a:pPr marL="0" lvl="0" indent="0" fontAlgn="base">
              <a:spcBef>
                <a:spcPts val="0"/>
              </a:spcBef>
              <a:buClrTx/>
              <a:buSzTx/>
              <a:buNone/>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III</a:t>
            </a:r>
            <a:r>
              <a:rPr lang="en-US" sz="1400" kern="1200" dirty="0">
                <a:solidFill>
                  <a:srgbClr val="000000"/>
                </a:solidFill>
                <a:latin typeface="Lustria"/>
                <a:ea typeface="+mn-ea"/>
                <a:cs typeface="+mn-cs"/>
              </a:rPr>
              <a:t>: 1/2 sachet in the morning</a:t>
            </a:r>
          </a:p>
          <a:p>
            <a:pPr marL="0" lvl="0" indent="0" fontAlgn="base">
              <a:spcBef>
                <a:spcPts val="0"/>
              </a:spcBef>
              <a:buClrTx/>
              <a:buSzTx/>
              <a:buNone/>
            </a:pPr>
            <a:r>
              <a:rPr lang="en-US" sz="1400" kern="1200" dirty="0">
                <a:solidFill>
                  <a:srgbClr val="000000"/>
                </a:solidFill>
                <a:latin typeface="Lustria"/>
                <a:ea typeface="+mn-ea"/>
                <a:cs typeface="+mn-cs"/>
              </a:rPr>
              <a:t>for 7 days then 1 sachet in the morning </a:t>
            </a:r>
          </a:p>
          <a:p>
            <a:pPr marL="228600" lvl="0" indent="-228600" fontAlgn="base">
              <a:spcBef>
                <a:spcPts val="0"/>
              </a:spcBef>
              <a:buClrTx/>
              <a:buSzTx/>
              <a:buFont typeface="Arial" panose="020B0604020202020204" pitchFamily="34" charset="0"/>
              <a:buChar char="•"/>
            </a:pPr>
            <a:endParaRPr lang="en-US" sz="1400" b="1"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IV</a:t>
            </a:r>
            <a:r>
              <a:rPr lang="en-US" sz="1400" kern="1200" dirty="0">
                <a:solidFill>
                  <a:srgbClr val="000000"/>
                </a:solidFill>
                <a:latin typeface="Lustria"/>
                <a:ea typeface="+mn-ea"/>
                <a:cs typeface="+mn-cs"/>
              </a:rPr>
              <a:t>: 1/2 teaspoon in the</a:t>
            </a:r>
          </a:p>
          <a:p>
            <a:pPr marL="0" lvl="0" indent="0" fontAlgn="base">
              <a:spcBef>
                <a:spcPts val="0"/>
              </a:spcBef>
              <a:buClrTx/>
              <a:buSzTx/>
              <a:buNone/>
            </a:pPr>
            <a:r>
              <a:rPr lang="hu-HU" sz="1400" kern="1200" dirty="0">
                <a:solidFill>
                  <a:srgbClr val="000000"/>
                </a:solidFill>
                <a:latin typeface="Lustria"/>
                <a:ea typeface="+mn-ea"/>
                <a:cs typeface="+mn-cs"/>
              </a:rPr>
              <a:t>m</a:t>
            </a:r>
            <a:r>
              <a:rPr lang="en-US" sz="1400" kern="1200" dirty="0" err="1">
                <a:solidFill>
                  <a:srgbClr val="000000"/>
                </a:solidFill>
                <a:latin typeface="Lustria"/>
                <a:ea typeface="+mn-ea"/>
                <a:cs typeface="+mn-cs"/>
              </a:rPr>
              <a:t>orning</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V</a:t>
            </a:r>
            <a:r>
              <a:rPr lang="en-US" sz="1400" kern="1200" dirty="0">
                <a:solidFill>
                  <a:srgbClr val="000000"/>
                </a:solidFill>
                <a:latin typeface="Lustria"/>
                <a:ea typeface="+mn-ea"/>
                <a:cs typeface="+mn-cs"/>
              </a:rPr>
              <a:t>: 1 teaspoon in the</a:t>
            </a:r>
          </a:p>
          <a:p>
            <a:pPr marL="0" lvl="0" indent="0" fontAlgn="base">
              <a:spcBef>
                <a:spcPts val="0"/>
              </a:spcBef>
              <a:buClrTx/>
              <a:buSzTx/>
              <a:buNone/>
            </a:pPr>
            <a:r>
              <a:rPr lang="en-US" sz="1400" kern="1200" dirty="0">
                <a:solidFill>
                  <a:srgbClr val="000000"/>
                </a:solidFill>
                <a:latin typeface="Lustria"/>
                <a:ea typeface="+mn-ea"/>
                <a:cs typeface="+mn-cs"/>
              </a:rPr>
              <a:t>in the evening</a:t>
            </a: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VI</a:t>
            </a:r>
            <a:r>
              <a:rPr lang="en-US" sz="1400" kern="1200" dirty="0">
                <a:solidFill>
                  <a:srgbClr val="000000"/>
                </a:solidFill>
                <a:latin typeface="Lustria"/>
                <a:ea typeface="+mn-ea"/>
                <a:cs typeface="+mn-cs"/>
              </a:rPr>
              <a:t>: 1 in the</a:t>
            </a:r>
          </a:p>
          <a:p>
            <a:pPr marL="0" lvl="0" indent="0" fontAlgn="base">
              <a:spcBef>
                <a:spcPts val="0"/>
              </a:spcBef>
              <a:buClrTx/>
              <a:buSzTx/>
              <a:buNone/>
            </a:pPr>
            <a:r>
              <a:rPr lang="en-US" sz="1400" kern="1200" dirty="0">
                <a:solidFill>
                  <a:srgbClr val="000000"/>
                </a:solidFill>
                <a:latin typeface="Lustria"/>
                <a:ea typeface="+mn-ea"/>
                <a:cs typeface="+mn-cs"/>
              </a:rPr>
              <a:t>morning for 7 days then 1 in the morning and 1 in the evening</a:t>
            </a:r>
          </a:p>
          <a:p>
            <a:pPr marL="0" lvl="0" indent="0" fontAlgn="base">
              <a:spcBef>
                <a:spcPts val="0"/>
              </a:spcBef>
              <a:buClrTx/>
              <a:buSzTx/>
              <a:buFont typeface="Arial" panose="020B0604020202020204" pitchFamily="34" charset="0"/>
              <a:buChar char="•"/>
            </a:pPr>
            <a:endParaRPr lang="en-US" sz="16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600" kern="1200" dirty="0">
              <a:solidFill>
                <a:srgbClr val="000000"/>
              </a:solidFill>
              <a:latin typeface="Arial" panose="020B0604020202020204" pitchFamily="34" charset="0"/>
              <a:ea typeface="+mn-ea"/>
              <a:cs typeface="+mn-cs"/>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742415" y="640193"/>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PROPRIETARY BLENDS LEGEND </a:t>
            </a:r>
            <a:endParaRPr dirty="0"/>
          </a:p>
        </p:txBody>
      </p:sp>
      <p:pic>
        <p:nvPicPr>
          <p:cNvPr id="289" name="Google Shape;289;p16" descr="Text, letter&#10;&#10;Description automatically generated"/>
          <p:cNvPicPr preferRelativeResize="0"/>
          <p:nvPr/>
        </p:nvPicPr>
        <p:blipFill rotWithShape="1">
          <a:blip r:embed="rId3">
            <a:alphaModFix/>
          </a:blip>
          <a:srcRect/>
          <a:stretch/>
        </p:blipFill>
        <p:spPr>
          <a:xfrm>
            <a:off x="6772409" y="1260152"/>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154736" y="1488089"/>
            <a:ext cx="10515600" cy="922918"/>
          </a:xfrm>
          <a:prstGeom prst="rect">
            <a:avLst/>
          </a:prstGeom>
          <a:noFill/>
          <a:ln>
            <a:noFill/>
          </a:ln>
        </p:spPr>
        <p:txBody>
          <a:bodyPr spcFirstLastPara="1" wrap="square" lIns="91425" tIns="45700" rIns="91425" bIns="45700" anchor="b" anchorCtr="0">
            <a:normAutofit fontScale="90000"/>
          </a:bodyPr>
          <a:lstStyle/>
          <a:p>
            <a:pPr lvl="0"/>
            <a:r>
              <a:rPr lang="hu-HU" sz="4800" dirty="0" err="1">
                <a:latin typeface="Arial"/>
                <a:ea typeface="Arial"/>
                <a:cs typeface="Arial"/>
                <a:sym typeface="Arial"/>
              </a:rPr>
              <a:t>Seizure</a:t>
            </a:r>
            <a:r>
              <a:rPr lang="en-US" sz="4800" dirty="0">
                <a:latin typeface="Arial"/>
                <a:ea typeface="Arial"/>
                <a:cs typeface="Arial"/>
                <a:sym typeface="Arial"/>
              </a:rPr>
              <a:t> Treatment</a:t>
            </a:r>
            <a:br>
              <a:rPr lang="hu-HU" sz="4800" dirty="0">
                <a:latin typeface="Arial"/>
                <a:ea typeface="Arial"/>
                <a:cs typeface="Arial"/>
                <a:sym typeface="Arial"/>
              </a:rPr>
            </a:br>
            <a:r>
              <a:rPr lang="hu-HU" sz="4800" dirty="0">
                <a:latin typeface="Arial"/>
                <a:ea typeface="Arial"/>
                <a:cs typeface="Arial"/>
                <a:sym typeface="Arial"/>
              </a:rPr>
              <a:t>(</a:t>
            </a:r>
            <a:r>
              <a:rPr lang="en-US" sz="2700" dirty="0">
                <a:latin typeface="Arial"/>
                <a:ea typeface="Arial"/>
                <a:cs typeface="Arial"/>
                <a:sym typeface="Arial"/>
              </a:rPr>
              <a:t>as early as possible during the aura period, in any case before the onset of the headache</a:t>
            </a:r>
            <a:r>
              <a:rPr lang="hu-HU" sz="2700" dirty="0">
                <a:latin typeface="Arial"/>
                <a:ea typeface="Arial"/>
                <a:cs typeface="Arial"/>
                <a:sym typeface="Arial"/>
              </a:rPr>
              <a:t>)</a:t>
            </a:r>
            <a:r>
              <a:rPr lang="en-US" sz="2700" dirty="0">
                <a:latin typeface="Arial"/>
                <a:ea typeface="Arial"/>
                <a:cs typeface="Arial"/>
                <a:sym typeface="Arial"/>
              </a:rPr>
              <a:t> </a:t>
            </a:r>
            <a:endParaRPr sz="2700"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indent="0" fontAlgn="base">
              <a:spcBef>
                <a:spcPts val="0"/>
              </a:spcBef>
            </a:pPr>
            <a:r>
              <a:rPr lang="hu-HU" sz="2000" dirty="0">
                <a:solidFill>
                  <a:srgbClr val="000000"/>
                </a:solidFill>
                <a:latin typeface="Lustria"/>
              </a:rPr>
              <a:t>            </a:t>
            </a:r>
            <a:endParaRPr lang="en-US" sz="2000" dirty="0">
              <a:solidFill>
                <a:srgbClr val="000000"/>
              </a:solidFill>
              <a:latin typeface="Lustria"/>
            </a:endParaRPr>
          </a:p>
          <a:p>
            <a:pPr marL="228600" lvl="0" fontAlgn="base">
              <a:spcBef>
                <a:spcPts val="0"/>
              </a:spcBef>
              <a:buClrTx/>
              <a:buSzTx/>
              <a:buFont typeface="Arial" panose="020B0604020202020204" pitchFamily="34" charset="0"/>
              <a:buChar char="•"/>
            </a:pPr>
            <a:r>
              <a:rPr lang="hu-HU" sz="1800" b="1" kern="1200" dirty="0">
                <a:solidFill>
                  <a:srgbClr val="000000"/>
                </a:solidFill>
                <a:latin typeface="Lustria"/>
              </a:rPr>
              <a:t> </a:t>
            </a:r>
            <a:r>
              <a:rPr lang="en-US" sz="1800" b="1" kern="1200" dirty="0">
                <a:solidFill>
                  <a:srgbClr val="000000"/>
                </a:solidFill>
                <a:latin typeface="Lustria"/>
              </a:rPr>
              <a:t>Proprietary blend I</a:t>
            </a:r>
            <a:r>
              <a:rPr lang="en-US" sz="1800" kern="1200" dirty="0">
                <a:solidFill>
                  <a:srgbClr val="000000"/>
                </a:solidFill>
                <a:latin typeface="Lustria"/>
              </a:rPr>
              <a:t>: </a:t>
            </a:r>
            <a:r>
              <a:rPr lang="hu-HU" sz="1800" kern="1200" dirty="0">
                <a:solidFill>
                  <a:srgbClr val="000000"/>
                </a:solidFill>
                <a:latin typeface="Lustria"/>
              </a:rPr>
              <a:t>1</a:t>
            </a:r>
            <a:r>
              <a:rPr lang="en-US" sz="1800" kern="1200" dirty="0">
                <a:solidFill>
                  <a:srgbClr val="000000"/>
                </a:solidFill>
                <a:latin typeface="Lustria"/>
              </a:rPr>
              <a:t>x</a:t>
            </a:r>
            <a:r>
              <a:rPr lang="hu-HU" sz="1800" kern="1200" dirty="0">
                <a:solidFill>
                  <a:srgbClr val="000000"/>
                </a:solidFill>
                <a:latin typeface="Lustria"/>
              </a:rPr>
              <a:t>10</a:t>
            </a:r>
            <a:r>
              <a:rPr lang="en-US" sz="1800" kern="1200" dirty="0">
                <a:solidFill>
                  <a:srgbClr val="000000"/>
                </a:solidFill>
                <a:latin typeface="Lustria"/>
              </a:rPr>
              <a:t> drops</a:t>
            </a:r>
          </a:p>
          <a:p>
            <a:pPr marL="0" lvl="0" indent="0" fontAlgn="base">
              <a:spcBef>
                <a:spcPts val="0"/>
              </a:spcBef>
              <a:buClrTx/>
              <a:buSzTx/>
              <a:buFont typeface="Arial" panose="020B0604020202020204" pitchFamily="34" charset="0"/>
              <a:buChar char="•"/>
            </a:pPr>
            <a:endParaRPr lang="en-US" sz="1800" kern="1200" dirty="0">
              <a:solidFill>
                <a:srgbClr val="000000"/>
              </a:solidFill>
              <a:latin typeface="Lustria"/>
            </a:endParaRPr>
          </a:p>
          <a:p>
            <a:pPr marL="0" lvl="0" indent="0" fontAlgn="base">
              <a:spcBef>
                <a:spcPts val="0"/>
              </a:spcBef>
              <a:buClrTx/>
              <a:buSzTx/>
              <a:buFont typeface="Arial" panose="020B0604020202020204" pitchFamily="34" charset="0"/>
              <a:buChar char="•"/>
            </a:pPr>
            <a:r>
              <a:rPr lang="hu-HU" sz="1800" b="1" kern="1200" dirty="0">
                <a:solidFill>
                  <a:prstClr val="black"/>
                </a:solidFill>
                <a:latin typeface="Lustria"/>
                <a:cs typeface="Calibri Light" panose="020F0302020204030204" pitchFamily="34" charset="0"/>
              </a:rPr>
              <a:t>    </a:t>
            </a:r>
            <a:r>
              <a:rPr lang="en-US" sz="1800" b="1" kern="1200" dirty="0">
                <a:solidFill>
                  <a:prstClr val="black"/>
                </a:solidFill>
                <a:latin typeface="Lustria"/>
                <a:cs typeface="Calibri Light" panose="020F0302020204030204" pitchFamily="34" charset="0"/>
              </a:rPr>
              <a:t>Proprietary blend II </a:t>
            </a:r>
            <a:r>
              <a:rPr lang="en-US" sz="1800" kern="1200" dirty="0">
                <a:solidFill>
                  <a:prstClr val="black"/>
                </a:solidFill>
                <a:latin typeface="Lustria"/>
                <a:cs typeface="Calibri Light" panose="020F0302020204030204" pitchFamily="34" charset="0"/>
              </a:rPr>
              <a:t>:</a:t>
            </a:r>
            <a:r>
              <a:rPr lang="hu-HU" sz="1800" kern="1200" dirty="0">
                <a:solidFill>
                  <a:prstClr val="black"/>
                </a:solidFill>
                <a:latin typeface="Lustria"/>
              </a:rPr>
              <a:t>2 </a:t>
            </a:r>
            <a:r>
              <a:rPr lang="hu-HU" sz="1800" kern="1200" dirty="0" err="1">
                <a:solidFill>
                  <a:prstClr val="black"/>
                </a:solidFill>
                <a:latin typeface="Lustria"/>
              </a:rPr>
              <a:t>capsules</a:t>
            </a:r>
            <a:endParaRPr lang="en-US" sz="1800" kern="1200" dirty="0">
              <a:solidFill>
                <a:prstClr val="black"/>
              </a:solidFill>
              <a:latin typeface="Lustria"/>
              <a:cs typeface="Calibri Light" panose="020F0302020204030204" pitchFamily="34" charset="0"/>
            </a:endParaRPr>
          </a:p>
          <a:p>
            <a:pPr marL="0" lvl="0" indent="0" fontAlgn="base">
              <a:spcBef>
                <a:spcPts val="0"/>
              </a:spcBef>
              <a:buClrTx/>
              <a:buSzTx/>
            </a:pPr>
            <a:endParaRPr lang="en-US" sz="1800" kern="1200" dirty="0">
              <a:solidFill>
                <a:srgbClr val="000000"/>
              </a:solidFill>
              <a:latin typeface="Lustria"/>
            </a:endParaRPr>
          </a:p>
          <a:p>
            <a:pPr marL="228600" lvl="0" fontAlgn="base">
              <a:spcBef>
                <a:spcPts val="0"/>
              </a:spcBef>
              <a:buClrTx/>
              <a:buSzTx/>
              <a:buFont typeface="Arial" panose="020B0604020202020204" pitchFamily="34" charset="0"/>
              <a:buChar char="•"/>
            </a:pPr>
            <a:r>
              <a:rPr lang="hu-HU" sz="1800" b="1" kern="1200" dirty="0">
                <a:solidFill>
                  <a:srgbClr val="000000"/>
                </a:solidFill>
                <a:latin typeface="Lustria"/>
              </a:rPr>
              <a:t> </a:t>
            </a:r>
            <a:r>
              <a:rPr lang="en-US" sz="1800" b="1" kern="1200" dirty="0">
                <a:solidFill>
                  <a:srgbClr val="000000"/>
                </a:solidFill>
                <a:latin typeface="Lustria"/>
              </a:rPr>
              <a:t>Proprietary blend III</a:t>
            </a:r>
            <a:r>
              <a:rPr lang="en-US" sz="1800" kern="1200" dirty="0">
                <a:solidFill>
                  <a:srgbClr val="000000"/>
                </a:solidFill>
                <a:latin typeface="Lustria"/>
              </a:rPr>
              <a:t>: 1</a:t>
            </a:r>
            <a:r>
              <a:rPr lang="hu-HU" sz="1800" kern="1200" dirty="0">
                <a:solidFill>
                  <a:srgbClr val="000000"/>
                </a:solidFill>
                <a:latin typeface="Lustria"/>
              </a:rPr>
              <a:t> </a:t>
            </a:r>
            <a:r>
              <a:rPr lang="hu-HU" sz="1800" kern="1200" dirty="0" err="1">
                <a:solidFill>
                  <a:srgbClr val="000000"/>
                </a:solidFill>
                <a:latin typeface="Lustria"/>
              </a:rPr>
              <a:t>sachet</a:t>
            </a:r>
            <a:endParaRPr lang="hu-HU" sz="1800" kern="1200" dirty="0">
              <a:solidFill>
                <a:srgbClr val="000000"/>
              </a:solidFill>
              <a:latin typeface="Lustria"/>
            </a:endParaRPr>
          </a:p>
          <a:p>
            <a:pPr marL="228600" lvl="0" fontAlgn="base">
              <a:spcBef>
                <a:spcPts val="0"/>
              </a:spcBef>
              <a:buClrTx/>
              <a:buSzTx/>
              <a:buFont typeface="Arial" panose="020B0604020202020204" pitchFamily="34" charset="0"/>
              <a:buChar char="•"/>
            </a:pPr>
            <a:endParaRPr lang="hu-HU" sz="1800" kern="1200" dirty="0">
              <a:solidFill>
                <a:srgbClr val="000000"/>
              </a:solidFill>
              <a:latin typeface="Lustria"/>
            </a:endParaRPr>
          </a:p>
          <a:p>
            <a:pPr marL="228600" lvl="0" fontAlgn="base">
              <a:spcBef>
                <a:spcPts val="0"/>
              </a:spcBef>
              <a:buClrTx/>
              <a:buSzTx/>
              <a:buFont typeface="Arial" panose="020B0604020202020204" pitchFamily="34" charset="0"/>
              <a:buChar char="•"/>
            </a:pPr>
            <a:r>
              <a:rPr lang="hu-HU" sz="1800" b="1" kern="1200" dirty="0">
                <a:solidFill>
                  <a:srgbClr val="000000"/>
                </a:solidFill>
                <a:latin typeface="Lustria"/>
              </a:rPr>
              <a:t> </a:t>
            </a:r>
            <a:r>
              <a:rPr lang="en-US" sz="1800" b="1" kern="1200" dirty="0">
                <a:solidFill>
                  <a:srgbClr val="000000"/>
                </a:solidFill>
                <a:latin typeface="Lustria"/>
              </a:rPr>
              <a:t>Proprietary blend IV</a:t>
            </a:r>
            <a:r>
              <a:rPr lang="en-US" sz="1800" kern="1200" dirty="0">
                <a:solidFill>
                  <a:srgbClr val="000000"/>
                </a:solidFill>
                <a:latin typeface="Lustria"/>
              </a:rPr>
              <a:t>: 1/2 teaspoon </a:t>
            </a:r>
          </a:p>
          <a:p>
            <a:pPr marL="0" lvl="0" indent="0" fontAlgn="base">
              <a:spcBef>
                <a:spcPts val="0"/>
              </a:spcBef>
              <a:buClrTx/>
              <a:buSzTx/>
            </a:pPr>
            <a:r>
              <a:rPr lang="en-US" sz="1800" kern="1200" dirty="0">
                <a:solidFill>
                  <a:srgbClr val="000000"/>
                </a:solidFill>
                <a:latin typeface="Lustria"/>
              </a:rPr>
              <a:t> </a:t>
            </a:r>
          </a:p>
          <a:p>
            <a:endParaRPr sz="18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Migraine Disease</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hu-HU" sz="1800" dirty="0" err="1">
                <a:latin typeface="Calibri" panose="020F0502020204030204" pitchFamily="34" charset="0"/>
                <a:ea typeface="Sorts Mill Goudy"/>
                <a:cs typeface="Calibri" panose="020F0502020204030204" pitchFamily="34" charset="0"/>
                <a:sym typeface="Sorts Mill Goudy"/>
              </a:rPr>
              <a:t>After</a:t>
            </a:r>
            <a:r>
              <a:rPr lang="hu-HU" sz="1800" dirty="0">
                <a:latin typeface="Calibri" panose="020F0502020204030204" pitchFamily="34" charset="0"/>
                <a:ea typeface="Sorts Mill Goudy"/>
                <a:cs typeface="Calibri" panose="020F0502020204030204" pitchFamily="34" charset="0"/>
                <a:sym typeface="Sorts Mill Goudy"/>
              </a:rPr>
              <a:t> 1 </a:t>
            </a:r>
            <a:r>
              <a:rPr lang="hu-HU" sz="1800" dirty="0" err="1">
                <a:latin typeface="Calibri" panose="020F0502020204030204" pitchFamily="34" charset="0"/>
                <a:ea typeface="Sorts Mill Goudy"/>
                <a:cs typeface="Calibri" panose="020F0502020204030204" pitchFamily="34" charset="0"/>
                <a:sym typeface="Sorts Mill Goudy"/>
              </a:rPr>
              <a:t>months</a:t>
            </a:r>
            <a:r>
              <a:rPr lang="hu-HU" sz="1800" dirty="0">
                <a:latin typeface="Calibri" panose="020F0502020204030204" pitchFamily="34" charset="0"/>
                <a:ea typeface="Sorts Mill Goudy"/>
                <a:cs typeface="Calibri" panose="020F0502020204030204" pitchFamily="34" charset="0"/>
                <a:sym typeface="Sorts Mill Goudy"/>
              </a:rPr>
              <a:t>:</a:t>
            </a:r>
          </a:p>
          <a:p>
            <a:pPr marL="0" lvl="0" indent="0">
              <a:lnSpc>
                <a:spcPct val="100000"/>
              </a:lnSpc>
              <a:spcBef>
                <a:spcPts val="0"/>
              </a:spcBef>
              <a:buClr>
                <a:srgbClr val="000000"/>
              </a:buClr>
              <a:buSzPts val="1600"/>
              <a:buNone/>
            </a:pPr>
            <a:r>
              <a:rPr lang="en-US" sz="1800" dirty="0">
                <a:latin typeface="Calibri" panose="020F0502020204030204" pitchFamily="34" charset="0"/>
                <a:cs typeface="Calibri" panose="020F0502020204030204" pitchFamily="34" charset="0"/>
                <a:sym typeface="Sorts Mill Goudy"/>
              </a:rPr>
              <a:t>The intensity of symptoms during attacks has decreased</a:t>
            </a:r>
            <a:r>
              <a:rPr lang="hu-HU" sz="1800" dirty="0">
                <a:latin typeface="Calibri" panose="020F0502020204030204" pitchFamily="34" charset="0"/>
                <a:cs typeface="Calibri" panose="020F0502020204030204" pitchFamily="34" charset="0"/>
                <a:sym typeface="Sorts Mill Goudy"/>
              </a:rPr>
              <a:t>.</a:t>
            </a:r>
          </a:p>
          <a:p>
            <a:pPr marL="0" lvl="0" indent="0">
              <a:lnSpc>
                <a:spcPct val="100000"/>
              </a:lnSpc>
              <a:spcBef>
                <a:spcPts val="600"/>
              </a:spcBef>
              <a:buClr>
                <a:srgbClr val="000000"/>
              </a:buClr>
              <a:buNone/>
            </a:pPr>
            <a:r>
              <a:rPr lang="hu-HU" sz="1800" dirty="0">
                <a:latin typeface="Calibri" panose="020F0502020204030204" pitchFamily="34" charset="0"/>
                <a:cs typeface="Calibri" panose="020F0502020204030204" pitchFamily="34" charset="0"/>
                <a:sym typeface="Sorts Mill Goudy"/>
              </a:rPr>
              <a:t>(</a:t>
            </a:r>
            <a:r>
              <a:rPr lang="hu-HU" sz="1700" dirty="0" err="1">
                <a:solidFill>
                  <a:srgbClr val="000000"/>
                </a:solidFill>
                <a:latin typeface="Sorts Mill Goudy" panose="020B0604020202020204" charset="0"/>
              </a:rPr>
              <a:t>throbbing</a:t>
            </a:r>
            <a:r>
              <a:rPr lang="hu-HU" sz="1700" dirty="0">
                <a:solidFill>
                  <a:srgbClr val="000000"/>
                </a:solidFill>
                <a:latin typeface="Sorts Mill Goudy" panose="020B0604020202020204" charset="0"/>
              </a:rPr>
              <a:t> </a:t>
            </a:r>
            <a:r>
              <a:rPr lang="hu-HU" sz="1700" dirty="0" err="1">
                <a:solidFill>
                  <a:srgbClr val="000000"/>
                </a:solidFill>
                <a:latin typeface="Sorts Mill Goudy" panose="020B0604020202020204" charset="0"/>
              </a:rPr>
              <a:t>pain</a:t>
            </a:r>
            <a:r>
              <a:rPr lang="hu-HU" sz="1700" dirty="0">
                <a:solidFill>
                  <a:srgbClr val="000000"/>
                </a:solidFill>
                <a:latin typeface="Sorts Mill Goudy" panose="020B0604020202020204" charset="0"/>
              </a:rPr>
              <a:t>, </a:t>
            </a:r>
            <a:r>
              <a:rPr lang="hu-HU" sz="1700" dirty="0" err="1">
                <a:solidFill>
                  <a:srgbClr val="000000"/>
                </a:solidFill>
                <a:latin typeface="Sorts Mill Goudy" panose="020B0604020202020204" charset="0"/>
              </a:rPr>
              <a:t>nausea</a:t>
            </a:r>
            <a:r>
              <a:rPr lang="hu-HU" sz="1700" dirty="0">
                <a:solidFill>
                  <a:srgbClr val="000000"/>
                </a:solidFill>
                <a:latin typeface="Sorts Mill Goudy" panose="020B0604020202020204" charset="0"/>
              </a:rPr>
              <a:t>, </a:t>
            </a:r>
            <a:r>
              <a:rPr lang="hu-HU" sz="1700" dirty="0" err="1">
                <a:solidFill>
                  <a:srgbClr val="000000"/>
                </a:solidFill>
                <a:latin typeface="Sorts Mill Goudy" panose="020B0604020202020204" charset="0"/>
              </a:rPr>
              <a:t>vomiting</a:t>
            </a:r>
            <a:r>
              <a:rPr lang="hu-HU" sz="1700" dirty="0">
                <a:solidFill>
                  <a:srgbClr val="000000"/>
                </a:solidFill>
                <a:latin typeface="Sorts Mill Goudy" panose="020B0604020202020204" charset="0"/>
              </a:rPr>
              <a:t>, </a:t>
            </a:r>
            <a:r>
              <a:rPr lang="hu-HU" sz="1700" dirty="0" err="1">
                <a:solidFill>
                  <a:srgbClr val="000000"/>
                </a:solidFill>
                <a:latin typeface="Sorts Mill Goudy" panose="020B0604020202020204" charset="0"/>
              </a:rPr>
              <a:t>sensitivity</a:t>
            </a:r>
            <a:r>
              <a:rPr lang="hu-HU" sz="1700" dirty="0">
                <a:solidFill>
                  <a:srgbClr val="000000"/>
                </a:solidFill>
                <a:latin typeface="Sorts Mill Goudy" panose="020B0604020202020204" charset="0"/>
              </a:rPr>
              <a:t> </a:t>
            </a:r>
            <a:r>
              <a:rPr lang="hu-HU" sz="1700" dirty="0" err="1">
                <a:solidFill>
                  <a:srgbClr val="000000"/>
                </a:solidFill>
                <a:latin typeface="Sorts Mill Goudy" panose="020B0604020202020204" charset="0"/>
              </a:rPr>
              <a:t>to</a:t>
            </a:r>
            <a:r>
              <a:rPr lang="hu-HU" sz="1700" dirty="0">
                <a:solidFill>
                  <a:srgbClr val="000000"/>
                </a:solidFill>
                <a:latin typeface="Sorts Mill Goudy" panose="020B0604020202020204" charset="0"/>
              </a:rPr>
              <a:t> </a:t>
            </a:r>
            <a:r>
              <a:rPr lang="hu-HU" sz="1700" dirty="0" err="1">
                <a:solidFill>
                  <a:srgbClr val="000000"/>
                </a:solidFill>
                <a:latin typeface="Sorts Mill Goudy" panose="020B0604020202020204" charset="0"/>
              </a:rPr>
              <a:t>light</a:t>
            </a:r>
            <a:r>
              <a:rPr lang="hu-HU" sz="1700" dirty="0">
                <a:solidFill>
                  <a:srgbClr val="000000"/>
                </a:solidFill>
                <a:latin typeface="Sorts Mill Goudy" panose="020B0604020202020204" charset="0"/>
              </a:rPr>
              <a:t> and </a:t>
            </a:r>
            <a:r>
              <a:rPr lang="hu-HU" sz="1700" dirty="0" err="1">
                <a:solidFill>
                  <a:srgbClr val="000000"/>
                </a:solidFill>
                <a:latin typeface="Sorts Mill Goudy" panose="020B0604020202020204" charset="0"/>
              </a:rPr>
              <a:t>sound</a:t>
            </a:r>
            <a:r>
              <a:rPr lang="hu-HU" sz="1700" dirty="0">
                <a:solidFill>
                  <a:srgbClr val="000000"/>
                </a:solidFill>
                <a:latin typeface="Sorts Mill Goudy" panose="020B0604020202020204" charset="0"/>
              </a:rPr>
              <a:t>)</a:t>
            </a:r>
          </a:p>
          <a:p>
            <a:pPr marL="0" lvl="0" indent="0">
              <a:lnSpc>
                <a:spcPct val="100000"/>
              </a:lnSpc>
              <a:spcBef>
                <a:spcPts val="600"/>
              </a:spcBef>
              <a:buClr>
                <a:srgbClr val="000000"/>
              </a:buClr>
              <a:buNone/>
            </a:pPr>
            <a:r>
              <a:rPr lang="hu-HU" sz="1700" dirty="0" err="1">
                <a:solidFill>
                  <a:srgbClr val="000000"/>
                </a:solidFill>
                <a:latin typeface="Sorts Mill Goudy" panose="020B0604020202020204" charset="0"/>
                <a:cs typeface="Calibri" panose="020F0502020204030204" pitchFamily="34" charset="0"/>
                <a:sym typeface="Sorts Mill Goudy"/>
              </a:rPr>
              <a:t>Seizure</a:t>
            </a:r>
            <a:r>
              <a:rPr lang="hu-HU" sz="1700" dirty="0">
                <a:solidFill>
                  <a:srgbClr val="000000"/>
                </a:solidFill>
                <a:latin typeface="Sorts Mill Goudy" panose="020B0604020202020204" charset="0"/>
                <a:cs typeface="Calibri" panose="020F0502020204030204" pitchFamily="34" charset="0"/>
                <a:sym typeface="Sorts Mill Goudy"/>
              </a:rPr>
              <a:t> </a:t>
            </a:r>
            <a:r>
              <a:rPr lang="hu-HU" sz="1700" dirty="0" err="1">
                <a:solidFill>
                  <a:srgbClr val="000000"/>
                </a:solidFill>
                <a:latin typeface="Sorts Mill Goudy" panose="020B0604020202020204" charset="0"/>
                <a:cs typeface="Calibri" panose="020F0502020204030204" pitchFamily="34" charset="0"/>
                <a:sym typeface="Sorts Mill Goudy"/>
              </a:rPr>
              <a:t>treatment</a:t>
            </a:r>
            <a:r>
              <a:rPr lang="hu-HU" sz="1700" dirty="0">
                <a:solidFill>
                  <a:srgbClr val="000000"/>
                </a:solidFill>
                <a:latin typeface="Sorts Mill Goudy" panose="020B0604020202020204" charset="0"/>
                <a:cs typeface="Calibri" panose="020F0502020204030204" pitchFamily="34" charset="0"/>
                <a:sym typeface="Sorts Mill Goudy"/>
              </a:rPr>
              <a:t>!!</a:t>
            </a:r>
            <a:endParaRPr lang="hu-HU" sz="1800" dirty="0">
              <a:latin typeface="Calibri" panose="020F0502020204030204" pitchFamily="34" charset="0"/>
              <a:cs typeface="Calibri" panose="020F0502020204030204" pitchFamily="34" charset="0"/>
              <a:sym typeface="Sorts Mill Goudy"/>
            </a:endParaRPr>
          </a:p>
          <a:p>
            <a:pPr marL="0" lvl="0" indent="0">
              <a:lnSpc>
                <a:spcPct val="100000"/>
              </a:lnSpc>
              <a:spcBef>
                <a:spcPts val="600"/>
              </a:spcBef>
              <a:buNone/>
            </a:pPr>
            <a:r>
              <a:rPr lang="hu-HU" sz="1800" dirty="0" err="1"/>
              <a:t>After</a:t>
            </a:r>
            <a:r>
              <a:rPr lang="hu-HU" sz="1800" dirty="0"/>
              <a:t> 2 </a:t>
            </a:r>
            <a:r>
              <a:rPr lang="hu-HU" sz="1800" dirty="0" err="1"/>
              <a:t>months</a:t>
            </a:r>
            <a:r>
              <a:rPr lang="hu-HU" sz="1800" dirty="0"/>
              <a:t>:</a:t>
            </a:r>
          </a:p>
          <a:p>
            <a:pPr marL="0" lvl="0" indent="0">
              <a:lnSpc>
                <a:spcPct val="100000"/>
              </a:lnSpc>
              <a:spcBef>
                <a:spcPts val="600"/>
              </a:spcBef>
              <a:buNone/>
            </a:pPr>
            <a:r>
              <a:rPr lang="en-US" sz="1800" dirty="0"/>
              <a:t>The intensity of symptoms during attacks has further decreased</a:t>
            </a:r>
            <a:r>
              <a:rPr lang="hu-HU" sz="1800" dirty="0"/>
              <a:t>.</a:t>
            </a:r>
          </a:p>
          <a:p>
            <a:pPr marL="0" lvl="0" indent="0">
              <a:lnSpc>
                <a:spcPct val="100000"/>
              </a:lnSpc>
              <a:spcBef>
                <a:spcPts val="600"/>
              </a:spcBef>
              <a:buNone/>
            </a:pPr>
            <a:r>
              <a:rPr lang="en-US" sz="1800" dirty="0"/>
              <a:t>The frequency of attacks has also decreased</a:t>
            </a:r>
            <a:r>
              <a:rPr lang="hu-HU" sz="1800" dirty="0"/>
              <a:t> (</a:t>
            </a:r>
            <a:r>
              <a:rPr lang="hu-HU" sz="1800" dirty="0" err="1"/>
              <a:t>only</a:t>
            </a:r>
            <a:r>
              <a:rPr lang="hu-HU" sz="1800" dirty="0"/>
              <a:t> 2 </a:t>
            </a:r>
            <a:r>
              <a:rPr lang="hu-HU" sz="1800" dirty="0" err="1"/>
              <a:t>weeks</a:t>
            </a:r>
            <a:r>
              <a:rPr lang="hu-HU" sz="1800" dirty="0"/>
              <a:t>)</a:t>
            </a:r>
          </a:p>
          <a:p>
            <a:pPr marL="0" lvl="0" indent="0">
              <a:lnSpc>
                <a:spcPct val="100000"/>
              </a:lnSpc>
              <a:spcBef>
                <a:spcPts val="600"/>
              </a:spcBef>
              <a:buNone/>
            </a:pPr>
            <a:r>
              <a:rPr lang="hu-HU" sz="1800" dirty="0" err="1"/>
              <a:t>After</a:t>
            </a:r>
            <a:r>
              <a:rPr lang="hu-HU" sz="1800" dirty="0"/>
              <a:t> 3 </a:t>
            </a:r>
            <a:r>
              <a:rPr lang="hu-HU" sz="1800" dirty="0" err="1"/>
              <a:t>months</a:t>
            </a:r>
            <a:r>
              <a:rPr lang="hu-HU" sz="1800" dirty="0"/>
              <a:t>:</a:t>
            </a:r>
          </a:p>
          <a:p>
            <a:pPr marL="0" lvl="0" indent="0">
              <a:lnSpc>
                <a:spcPct val="100000"/>
              </a:lnSpc>
              <a:spcBef>
                <a:spcPts val="600"/>
              </a:spcBef>
              <a:buNone/>
            </a:pPr>
            <a:r>
              <a:rPr lang="en-US" sz="1800" dirty="0"/>
              <a:t>The nausea and vomiting stopped, the throbbing nature of the headache stopped</a:t>
            </a:r>
            <a:r>
              <a:rPr lang="hu-HU" sz="1800" dirty="0"/>
              <a:t>!</a:t>
            </a:r>
          </a:p>
          <a:p>
            <a:pPr marL="0" lvl="0" indent="0">
              <a:lnSpc>
                <a:spcPct val="100000"/>
              </a:lnSpc>
              <a:spcBef>
                <a:spcPts val="600"/>
              </a:spcBef>
              <a:buNone/>
            </a:pPr>
            <a:r>
              <a:rPr lang="en-US" sz="1800" dirty="0"/>
              <a:t>In the third month, there was 1 </a:t>
            </a:r>
            <a:r>
              <a:rPr lang="hu-HU" sz="1800" dirty="0" err="1"/>
              <a:t>attack</a:t>
            </a:r>
            <a:r>
              <a:rPr lang="en-US" sz="1800" dirty="0"/>
              <a:t> which resolved in a few hours</a:t>
            </a:r>
            <a:r>
              <a:rPr lang="hu-HU" sz="1800" dirty="0"/>
              <a:t>!</a:t>
            </a:r>
          </a:p>
          <a:p>
            <a:pPr marL="0" lvl="0" indent="0">
              <a:lnSpc>
                <a:spcPct val="100000"/>
              </a:lnSpc>
              <a:spcBef>
                <a:spcPts val="600"/>
              </a:spcBef>
              <a:buNone/>
            </a:pPr>
            <a:endParaRPr lang="hu-HU" sz="1800" dirty="0"/>
          </a:p>
          <a:p>
            <a:pPr marL="0" lvl="0" indent="0">
              <a:lnSpc>
                <a:spcPct val="100000"/>
              </a:lnSpc>
              <a:spcBef>
                <a:spcPts val="600"/>
              </a:spcBef>
              <a:buNone/>
            </a:pPr>
            <a:endParaRPr lang="hu-HU" sz="1800" dirty="0"/>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9532"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br>
              <a:rPr lang="en-US" sz="3100" b="1" i="0" dirty="0">
                <a:solidFill>
                  <a:srgbClr val="212121"/>
                </a:solidFill>
                <a:effectLst/>
                <a:latin typeface="Merriweather" pitchFamily="2" charset="77"/>
              </a:rPr>
            </a:br>
            <a:br>
              <a:rPr lang="en-US" sz="3100" b="1" i="0" dirty="0">
                <a:solidFill>
                  <a:srgbClr val="212121"/>
                </a:solidFill>
                <a:effectLst/>
                <a:latin typeface="Merriweather" pitchFamily="2" charset="77"/>
              </a:rPr>
            </a:br>
            <a:r>
              <a:rPr lang="en-US" sz="3100" dirty="0">
                <a:solidFill>
                  <a:srgbClr val="000000"/>
                </a:solidFill>
                <a:latin typeface="+mj-lt"/>
              </a:rPr>
              <a:t>Effects of Curcumin Supplementation on Clinical Features and Inflammation, in Migraine Patients: A Double-Blind Controlled, Placebo Randomized Clinical Trial </a:t>
            </a:r>
            <a:br>
              <a:rPr lang="en-US" sz="3100" b="1" i="0" dirty="0">
                <a:solidFill>
                  <a:srgbClr val="212121"/>
                </a:solidFill>
                <a:effectLst/>
                <a:latin typeface="Times New Roman" panose="02020603050405020304" pitchFamily="18" charset="0"/>
                <a:cs typeface="Times New Roman" panose="02020603050405020304" pitchFamily="18" charset="0"/>
              </a:rPr>
            </a:br>
            <a:r>
              <a:rPr lang="en-US" sz="1300" dirty="0" err="1">
                <a:solidFill>
                  <a:srgbClr val="0070C0"/>
                </a:solidFill>
                <a:latin typeface="Times New Roman" panose="02020603050405020304" pitchFamily="18" charset="0"/>
                <a:cs typeface="Times New Roman" panose="02020603050405020304" pitchFamily="18" charset="0"/>
              </a:rPr>
              <a:t>Sheyda</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Rezaie</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Gholamreza</a:t>
            </a:r>
            <a:r>
              <a:rPr lang="en-US" sz="1300" dirty="0">
                <a:solidFill>
                  <a:srgbClr val="0070C0"/>
                </a:solidFill>
                <a:latin typeface="Times New Roman" panose="02020603050405020304" pitchFamily="18" charset="0"/>
                <a:cs typeface="Times New Roman" panose="02020603050405020304" pitchFamily="18" charset="0"/>
              </a:rPr>
              <a:t> Askari, </a:t>
            </a:r>
            <a:r>
              <a:rPr lang="en-US" sz="1300" dirty="0" err="1">
                <a:solidFill>
                  <a:srgbClr val="0070C0"/>
                </a:solidFill>
                <a:latin typeface="Times New Roman" panose="02020603050405020304" pitchFamily="18" charset="0"/>
                <a:cs typeface="Times New Roman" panose="02020603050405020304" pitchFamily="18" charset="0"/>
              </a:rPr>
              <a:t>Fariborz</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Khorvash</a:t>
            </a:r>
            <a:r>
              <a:rPr lang="en-US" sz="1300" dirty="0">
                <a:solidFill>
                  <a:srgbClr val="0070C0"/>
                </a:solidFill>
                <a:latin typeface="Times New Roman" panose="02020603050405020304" pitchFamily="18" charset="0"/>
                <a:cs typeface="Times New Roman" panose="02020603050405020304" pitchFamily="18" charset="0"/>
              </a:rPr>
              <a:t>, Mohammad Javad </a:t>
            </a:r>
            <a:r>
              <a:rPr lang="en-US" sz="1300" dirty="0" err="1">
                <a:solidFill>
                  <a:srgbClr val="0070C0"/>
                </a:solidFill>
                <a:latin typeface="Times New Roman" panose="02020603050405020304" pitchFamily="18" charset="0"/>
                <a:cs typeface="Times New Roman" panose="02020603050405020304" pitchFamily="18" charset="0"/>
              </a:rPr>
              <a:t>Tarrahi</a:t>
            </a:r>
            <a:r>
              <a:rPr lang="en-US" sz="1300" dirty="0">
                <a:solidFill>
                  <a:srgbClr val="0070C0"/>
                </a:solidFill>
                <a:latin typeface="Times New Roman" panose="02020603050405020304" pitchFamily="18" charset="0"/>
                <a:cs typeface="Times New Roman" panose="02020603050405020304" pitchFamily="18" charset="0"/>
              </a:rPr>
              <a:t>, and Reza Amani </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849071"/>
            <a:ext cx="10515600" cy="4351338"/>
          </a:xfrm>
          <a:prstGeom prst="rect">
            <a:avLst/>
          </a:prstGeom>
          <a:noFill/>
          <a:ln>
            <a:noFill/>
          </a:ln>
        </p:spPr>
        <p:txBody>
          <a:bodyPr spcFirstLastPara="1" wrap="square" lIns="91425" tIns="45700" rIns="91425" bIns="45700" anchor="t" anchorCtr="0">
            <a:normAutofit/>
          </a:bodyPr>
          <a:lstStyle/>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This randomized double-blind placebo-controlled clinical trial was carried out on 44 women with migraine, receiving either 500 mg curcumin twice a day or placebo supplements for 8 weeks. Serum CGRP and IL-6 concentration, and clinical symptoms including headache severity, duration and frequency were measured at the baseline and end of study.</a:t>
            </a: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After 8-week intervention, compared with placebo, curcumin supplementation led to significand reduction in CGRP (</a:t>
            </a:r>
            <a:r>
              <a:rPr lang="en-US" sz="2000" b="0" i="1" dirty="0">
                <a:solidFill>
                  <a:srgbClr val="212121"/>
                </a:solidFill>
                <a:effectLst/>
                <a:latin typeface="Times New Roman" panose="02020603050405020304" pitchFamily="18" charset="0"/>
                <a:cs typeface="Times New Roman" panose="02020603050405020304" pitchFamily="18" charset="0"/>
              </a:rPr>
              <a:t>P &lt; 0.001</a:t>
            </a:r>
            <a:r>
              <a:rPr lang="en-US" sz="2000" b="0" i="0" dirty="0">
                <a:solidFill>
                  <a:srgbClr val="212121"/>
                </a:solidFill>
                <a:effectLst/>
                <a:latin typeface="Times New Roman" panose="02020603050405020304" pitchFamily="18" charset="0"/>
                <a:cs typeface="Times New Roman" panose="02020603050405020304" pitchFamily="18" charset="0"/>
              </a:rPr>
              <a:t>), IL-6 (</a:t>
            </a:r>
            <a:r>
              <a:rPr lang="en-US" sz="2000" b="0" i="1" dirty="0">
                <a:solidFill>
                  <a:srgbClr val="212121"/>
                </a:solidFill>
                <a:effectLst/>
                <a:latin typeface="Times New Roman" panose="02020603050405020304" pitchFamily="18" charset="0"/>
                <a:cs typeface="Times New Roman" panose="02020603050405020304" pitchFamily="18" charset="0"/>
              </a:rPr>
              <a:t>P = 0.041</a:t>
            </a:r>
            <a:r>
              <a:rPr lang="en-US" sz="2000" b="0" i="0" dirty="0">
                <a:solidFill>
                  <a:srgbClr val="212121"/>
                </a:solidFill>
                <a:effectLst/>
                <a:latin typeface="Times New Roman" panose="02020603050405020304" pitchFamily="18" charset="0"/>
                <a:cs typeface="Times New Roman" panose="02020603050405020304" pitchFamily="18" charset="0"/>
              </a:rPr>
              <a:t>), severity (</a:t>
            </a:r>
            <a:r>
              <a:rPr lang="en-US" sz="2000" b="0" i="1" dirty="0">
                <a:solidFill>
                  <a:srgbClr val="212121"/>
                </a:solidFill>
                <a:effectLst/>
                <a:latin typeface="Times New Roman" panose="02020603050405020304" pitchFamily="18" charset="0"/>
                <a:cs typeface="Times New Roman" panose="02020603050405020304" pitchFamily="18" charset="0"/>
              </a:rPr>
              <a:t>P = 0.001</a:t>
            </a:r>
            <a:r>
              <a:rPr lang="en-US" sz="2000" b="0" i="0" dirty="0">
                <a:solidFill>
                  <a:srgbClr val="212121"/>
                </a:solidFill>
                <a:effectLst/>
                <a:latin typeface="Times New Roman" panose="02020603050405020304" pitchFamily="18" charset="0"/>
                <a:cs typeface="Times New Roman" panose="02020603050405020304" pitchFamily="18" charset="0"/>
              </a:rPr>
              <a:t>), and duration of headache (</a:t>
            </a:r>
            <a:r>
              <a:rPr lang="en-US" sz="2000" b="0" i="1" dirty="0">
                <a:solidFill>
                  <a:srgbClr val="212121"/>
                </a:solidFill>
                <a:effectLst/>
                <a:latin typeface="Times New Roman" panose="02020603050405020304" pitchFamily="18" charset="0"/>
                <a:cs typeface="Times New Roman" panose="02020603050405020304" pitchFamily="18" charset="0"/>
              </a:rPr>
              <a:t>P = 0.007</a:t>
            </a:r>
            <a:r>
              <a:rPr lang="en-US" sz="2000" b="0" i="0" dirty="0">
                <a:solidFill>
                  <a:srgbClr val="212121"/>
                </a:solidFill>
                <a:effectLst/>
                <a:latin typeface="Times New Roman" panose="02020603050405020304" pitchFamily="18" charset="0"/>
                <a:cs typeface="Times New Roman" panose="02020603050405020304" pitchFamily="18" charset="0"/>
              </a:rPr>
              <a:t>).</a:t>
            </a: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Headache frequency showed marginal improvement in curcumin group, compared to controls (</a:t>
            </a:r>
            <a:r>
              <a:rPr lang="en-US" sz="2000" b="0" i="1" dirty="0">
                <a:solidFill>
                  <a:srgbClr val="212121"/>
                </a:solidFill>
                <a:effectLst/>
                <a:latin typeface="Times New Roman" panose="02020603050405020304" pitchFamily="18" charset="0"/>
                <a:cs typeface="Times New Roman" panose="02020603050405020304" pitchFamily="18" charset="0"/>
              </a:rPr>
              <a:t>P = 0.052</a:t>
            </a:r>
            <a:r>
              <a:rPr lang="en-US" sz="2000" b="0" i="0" dirty="0">
                <a:solidFill>
                  <a:srgbClr val="212121"/>
                </a:solidFill>
                <a:effectLst/>
                <a:latin typeface="Times New Roman" panose="02020603050405020304" pitchFamily="18" charset="0"/>
                <a:cs typeface="Times New Roman" panose="02020603050405020304" pitchFamily="18" charset="0"/>
              </a:rPr>
              <a:t>).</a:t>
            </a:r>
            <a:r>
              <a:rPr lang="en-US" sz="2000" dirty="0">
                <a:solidFill>
                  <a:srgbClr val="212121"/>
                </a:solidFill>
                <a:latin typeface="Times New Roman" panose="02020603050405020304" pitchFamily="18" charset="0"/>
                <a:cs typeface="Times New Roman" panose="02020603050405020304" pitchFamily="18" charset="0"/>
              </a:rPr>
              <a:t> </a:t>
            </a: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Curcumin supplementation improved the pro-inflammatory markers and clinical features of migraine headaches and that could be contributed to could be to its anti-inflammatory properties.</a:t>
            </a:r>
            <a:endParaRPr lang="en-US" sz="32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228600" indent="-228600">
              <a:spcBef>
                <a:spcPts val="0"/>
              </a:spcBef>
              <a:buClr>
                <a:srgbClr val="212121"/>
              </a:buClr>
              <a:buSzPct val="100000"/>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r>
              <a:rPr lang="en-US" sz="1100" u="sng" dirty="0">
                <a:solidFill>
                  <a:srgbClr val="212121"/>
                </a:solidFill>
                <a:latin typeface="Times New Roman"/>
                <a:ea typeface="Times New Roman"/>
                <a:cs typeface="Times New Roman"/>
                <a:sym typeface="Times New Roman"/>
                <a:hlinkClick r:id="rId3"/>
              </a:rPr>
              <a:t>https://www.ncbi.nlm.nih.gov/pmc/articles/PMC8724631/</a:t>
            </a:r>
            <a:r>
              <a:rPr lang="en-US" sz="9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rPr>
              <a:t> </a:t>
            </a:r>
            <a:endParaRPr lang="en-US" sz="11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6000" b="0" i="0" u="none" strike="noStrike" dirty="0">
                <a:solidFill>
                  <a:srgbClr val="000000"/>
                </a:solidFill>
                <a:latin typeface="Times New Roman" panose="02020603050405020304" pitchFamily="18" charset="0"/>
                <a:ea typeface="Times New Roman"/>
                <a:cs typeface="Times New Roman" panose="02020603050405020304" pitchFamily="18" charset="0"/>
                <a:sym typeface="Times New Roman"/>
              </a:rPr>
            </a:br>
            <a:r>
              <a:rPr lang="en-US" sz="3600" u="none" strike="noStrike" dirty="0">
                <a:solidFill>
                  <a:srgbClr val="000000"/>
                </a:solidFill>
                <a:latin typeface="Times New Roman" panose="02020603050405020304" pitchFamily="18" charset="0"/>
                <a:ea typeface="Times New Roman"/>
                <a:cs typeface="Times New Roman" panose="02020603050405020304" pitchFamily="18" charset="0"/>
                <a:sym typeface="Times New Roman"/>
              </a:rPr>
              <a:t>Vitamin C Supplementation as Possible Prophylactic Treatment against Migraine with Aura and Menstrual Migraine </a:t>
            </a:r>
            <a:br>
              <a:rPr lang="en-US" sz="3600" b="0" i="0" u="none" strike="noStrike" dirty="0">
                <a:solidFill>
                  <a:srgbClr val="000000"/>
                </a:solidFill>
                <a:latin typeface="Times New Roman"/>
                <a:ea typeface="Times New Roman"/>
                <a:cs typeface="Times New Roman"/>
                <a:sym typeface="Times New Roman"/>
              </a:rPr>
            </a:br>
            <a:r>
              <a:rPr lang="en-US" sz="1300" dirty="0" err="1">
                <a:solidFill>
                  <a:srgbClr val="2E75B5"/>
                </a:solidFill>
                <a:latin typeface="Times New Roman"/>
                <a:ea typeface="Times New Roman"/>
                <a:cs typeface="Times New Roman"/>
                <a:sym typeface="Times New Roman"/>
              </a:rPr>
              <a:t>Munvar</a:t>
            </a:r>
            <a:r>
              <a:rPr lang="en-US" sz="1300" dirty="0">
                <a:solidFill>
                  <a:srgbClr val="2E75B5"/>
                </a:solidFill>
                <a:latin typeface="Times New Roman"/>
                <a:ea typeface="Times New Roman"/>
                <a:cs typeface="Times New Roman"/>
                <a:sym typeface="Times New Roman"/>
              </a:rPr>
              <a:t> Miya Shaik and Siew Hua Gan </a:t>
            </a:r>
            <a:br>
              <a:rPr lang="en-US" sz="1800" b="0" i="0" u="none" strike="noStrike" dirty="0">
                <a:solidFill>
                  <a:srgbClr val="000000"/>
                </a:solidFill>
                <a:latin typeface="Cambria"/>
                <a:ea typeface="Cambria"/>
                <a:cs typeface="Cambria"/>
                <a:sym typeface="Cambria"/>
              </a:rPr>
            </a:br>
            <a:endParaRPr dirty="0"/>
          </a:p>
        </p:txBody>
      </p:sp>
      <p:sp>
        <p:nvSpPr>
          <p:cNvPr id="341" name="Google Shape;341;p21"/>
          <p:cNvSpPr txBox="1">
            <a:spLocks noGrp="1"/>
          </p:cNvSpPr>
          <p:nvPr>
            <p:ph type="body" idx="1"/>
          </p:nvPr>
        </p:nvSpPr>
        <p:spPr>
          <a:xfrm>
            <a:off x="1154723" y="1878258"/>
            <a:ext cx="10515600" cy="4497997"/>
          </a:xfrm>
          <a:prstGeom prst="rect">
            <a:avLst/>
          </a:prstGeom>
          <a:noFill/>
          <a:ln>
            <a:noFill/>
          </a:ln>
        </p:spPr>
        <p:txBody>
          <a:bodyPr spcFirstLastPara="1" wrap="square" lIns="91425" tIns="45700" rIns="91425" bIns="45700" anchor="t" anchorCtr="0">
            <a:normAutofit lnSpcReduction="10000"/>
          </a:bodyPr>
          <a:lstStyle/>
          <a:p>
            <a:pPr marL="228600" indent="-228600">
              <a:spcBef>
                <a:spcPts val="0"/>
              </a:spcBef>
              <a:buClr>
                <a:srgbClr val="212121"/>
              </a:buClr>
              <a:buSzPct val="100000"/>
            </a:pPr>
            <a:r>
              <a:rPr lang="en-US" sz="2400" b="0" i="0" dirty="0">
                <a:solidFill>
                  <a:srgbClr val="212121"/>
                </a:solidFill>
                <a:effectLst/>
                <a:latin typeface="Times New Roman" panose="02020603050405020304" pitchFamily="18" charset="0"/>
                <a:cs typeface="Times New Roman" panose="02020603050405020304" pitchFamily="18" charset="0"/>
              </a:rPr>
              <a:t> Vitamin C can also be used as a scavenger of reactive oxygen species for treating neurogenic inflammation in migraine patients. This paper reviews possible therapies based on vitamin supplementation for migraine prophylaxis, focusing on migraine with aura and menstrual migraine.</a:t>
            </a:r>
          </a:p>
          <a:p>
            <a:pPr marL="228600" indent="-228600">
              <a:spcBef>
                <a:spcPts val="0"/>
              </a:spcBef>
              <a:buClr>
                <a:srgbClr val="212121"/>
              </a:buClr>
              <a:buSzPct val="100000"/>
            </a:pPr>
            <a:r>
              <a:rPr lang="en-US" sz="2400" dirty="0">
                <a:solidFill>
                  <a:srgbClr val="212121"/>
                </a:solidFill>
                <a:latin typeface="Times New Roman" panose="02020603050405020304" pitchFamily="18" charset="0"/>
                <a:cs typeface="Times New Roman" panose="02020603050405020304" pitchFamily="18" charset="0"/>
              </a:rPr>
              <a:t>M</a:t>
            </a:r>
            <a:r>
              <a:rPr lang="en-US" sz="2400" b="0" i="0" u="none" strike="noStrike" dirty="0">
                <a:solidFill>
                  <a:srgbClr val="212121"/>
                </a:solidFill>
                <a:effectLst/>
                <a:latin typeface="Times New Roman" panose="02020603050405020304" pitchFamily="18" charset="0"/>
                <a:cs typeface="Times New Roman" panose="02020603050405020304" pitchFamily="18" charset="0"/>
              </a:rPr>
              <a:t>igraines may be considered a “complex regional pain syndrome of the brain,” with neurogenic inflammation and ROS generation as common mechanisms. Because vitamin C significantly reduces the risk of CRPS after injury, it may also act as a prophylactic agent against migraine.</a:t>
            </a:r>
          </a:p>
          <a:p>
            <a:pPr marL="228600" indent="-228600">
              <a:spcBef>
                <a:spcPts val="0"/>
              </a:spcBef>
              <a:buClr>
                <a:srgbClr val="212121"/>
              </a:buClr>
              <a:buSzPct val="100000"/>
            </a:pPr>
            <a:r>
              <a:rPr lang="en-US" sz="2400" b="0" i="0" dirty="0">
                <a:solidFill>
                  <a:srgbClr val="212121"/>
                </a:solidFill>
                <a:effectLst/>
                <a:latin typeface="Times New Roman" panose="02020603050405020304" pitchFamily="18" charset="0"/>
                <a:cs typeface="Times New Roman" panose="02020603050405020304" pitchFamily="18" charset="0"/>
              </a:rPr>
              <a:t>A randomized controlled trial investigating the hypothesis that the administration of 1,000 mg of vitamin C daily will reduce the incidence and severity of migraine attacks is urgently needed, as vitamin C is a cheaper alternative and has relatively fewer side effects than other drugs used for migraine treatment.</a:t>
            </a:r>
            <a:endParaRPr lang="en-US" sz="2400" b="0" i="0" u="none" strike="noStrike"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b="0" i="0" u="none" strike="noStrike"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r>
              <a:rPr lang="en-US" sz="1200" b="0" i="0" u="none" strike="noStrike" dirty="0">
                <a:solidFill>
                  <a:srgbClr val="212121"/>
                </a:solidFill>
                <a:effectLst/>
                <a:latin typeface="Times New Roman" panose="02020603050405020304" pitchFamily="18" charset="0"/>
                <a:cs typeface="Times New Roman" panose="02020603050405020304" pitchFamily="18" charset="0"/>
                <a:hlinkClick r:id="rId3"/>
              </a:rPr>
              <a:t>https://www.ncbi.nlm.nih.gov/pmc/articles/PMC4359851/</a:t>
            </a:r>
            <a:r>
              <a:rPr lang="en-US" sz="1200" b="0" i="0" u="none" strike="noStrike" dirty="0">
                <a:solidFill>
                  <a:srgbClr val="212121"/>
                </a:solidFill>
                <a:effectLst/>
                <a:latin typeface="Times New Roman" panose="02020603050405020304" pitchFamily="18" charset="0"/>
                <a:cs typeface="Times New Roman" panose="02020603050405020304" pitchFamily="18" charset="0"/>
              </a:rPr>
              <a:t> </a:t>
            </a:r>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dirty="0">
                <a:latin typeface="Arial"/>
                <a:ea typeface="Arial"/>
                <a:cs typeface="Arial"/>
                <a:sym typeface="Arial"/>
              </a:rPr>
              <a:t>References </a:t>
            </a:r>
            <a:endParaRPr dirty="0"/>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hlinkClick r:id="rId4"/>
              </a:rPr>
              <a:t>https://www.mayoclinic.org/diseases-conditions/migraine-headache/symptoms-causes/syc-20360201</a:t>
            </a:r>
            <a:endParaRPr lang="en-US" dirty="0"/>
          </a:p>
          <a:p>
            <a:pPr marL="228600" lvl="0" indent="-228600" algn="l" rtl="0">
              <a:lnSpc>
                <a:spcPct val="90000"/>
              </a:lnSpc>
              <a:spcBef>
                <a:spcPts val="0"/>
              </a:spcBef>
              <a:spcAft>
                <a:spcPts val="0"/>
              </a:spcAft>
              <a:buClr>
                <a:schemeClr val="dk1"/>
              </a:buClr>
              <a:buSzPts val="2800"/>
              <a:buChar char="•"/>
            </a:pPr>
            <a:r>
              <a:rPr lang="en-US" dirty="0">
                <a:hlinkClick r:id="rId5"/>
              </a:rPr>
              <a:t>https://www.ninds.nih.gov/health-information/disorders/migraine</a:t>
            </a:r>
            <a:r>
              <a:rPr lang="en-US" dirty="0"/>
              <a:t> </a:t>
            </a:r>
          </a:p>
          <a:p>
            <a:pPr marL="228600" lvl="0" indent="-228600" algn="l" rtl="0">
              <a:lnSpc>
                <a:spcPct val="90000"/>
              </a:lnSpc>
              <a:spcBef>
                <a:spcPts val="0"/>
              </a:spcBef>
              <a:spcAft>
                <a:spcPts val="0"/>
              </a:spcAft>
              <a:buClr>
                <a:schemeClr val="dk1"/>
              </a:buClr>
              <a:buSzPts val="2800"/>
              <a:buChar char="•"/>
            </a:pPr>
            <a:r>
              <a:rPr lang="en-US" dirty="0">
                <a:hlinkClick r:id="rId6"/>
              </a:rPr>
              <a:t>https://www.ncbi.nlm.nih.gov/pmc/articles/PMC8724631/</a:t>
            </a:r>
            <a:r>
              <a:rPr lang="en-US" dirty="0"/>
              <a:t> </a:t>
            </a:r>
          </a:p>
          <a:p>
            <a:pPr marL="228600" lvl="0" indent="-228600" algn="l" rtl="0">
              <a:lnSpc>
                <a:spcPct val="90000"/>
              </a:lnSpc>
              <a:spcBef>
                <a:spcPts val="0"/>
              </a:spcBef>
              <a:spcAft>
                <a:spcPts val="0"/>
              </a:spcAft>
              <a:buClr>
                <a:schemeClr val="dk1"/>
              </a:buClr>
              <a:buSzPts val="2800"/>
              <a:buChar char="•"/>
            </a:pPr>
            <a:r>
              <a:rPr lang="en-US" dirty="0">
                <a:hlinkClick r:id="rId7"/>
              </a:rPr>
              <a:t>https://www.ncbi.nlm.nih.gov/pmc/articles/PMC4359851/</a:t>
            </a:r>
            <a:r>
              <a:rPr lang="en-US" dirty="0"/>
              <a:t> </a:t>
            </a: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Medical Disclaimer </a:t>
            </a:r>
            <a:br>
              <a:rPr lang="en-US">
                <a:latin typeface="Calibri"/>
                <a:ea typeface="Calibri"/>
                <a:cs typeface="Calibri"/>
                <a:sym typeface="Calibri"/>
              </a:rPr>
            </a:br>
            <a:endParaRPr/>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sz="1700" b="0"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Scientific </a:t>
            </a:r>
            <a:r>
              <a:rPr lang="en-US" sz="1700" b="0" i="0" u="none" strike="noStrike" dirty="0">
                <a:latin typeface="Times New Roman"/>
                <a:ea typeface="Times New Roman"/>
                <a:cs typeface="Times New Roman"/>
                <a:sym typeface="Times New Roman"/>
              </a:rPr>
              <a:t>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7" name="Google Shape;157;p7"/>
          <p:cNvSpPr txBox="1">
            <a:spLocks noGrp="1"/>
          </p:cNvSpPr>
          <p:nvPr>
            <p:ph type="title"/>
          </p:nvPr>
        </p:nvSpPr>
        <p:spPr>
          <a:xfrm>
            <a:off x="1163522" y="888639"/>
            <a:ext cx="4873892" cy="149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Font typeface="Times New Roman"/>
              <a:buNone/>
            </a:pPr>
            <a:r>
              <a:rPr lang="en-US" sz="3400" dirty="0">
                <a:latin typeface="Arial"/>
                <a:ea typeface="Arial"/>
                <a:cs typeface="Arial"/>
                <a:sym typeface="Arial"/>
              </a:rPr>
              <a:t>What is Migraine?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3" y="2163368"/>
            <a:ext cx="4349498" cy="426291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en-US" sz="2400" dirty="0">
                <a:latin typeface="Times New Roman"/>
                <a:ea typeface="Times New Roman"/>
                <a:cs typeface="Times New Roman"/>
                <a:sym typeface="Times New Roman"/>
              </a:rPr>
              <a:t>Migraine is a type of headache characterized by recurrent attacks of moderate to severe throbbing and pulsating pain on one side of the head. </a:t>
            </a:r>
          </a:p>
          <a:p>
            <a:pPr marL="0" lvl="0" indent="0" algn="l" rtl="0">
              <a:lnSpc>
                <a:spcPct val="90000"/>
              </a:lnSpc>
              <a:spcBef>
                <a:spcPts val="0"/>
              </a:spcBef>
              <a:spcAft>
                <a:spcPts val="0"/>
              </a:spcAft>
              <a:buClr>
                <a:schemeClr val="dk1"/>
              </a:buClr>
              <a:buSzPts val="2000"/>
              <a:buNone/>
            </a:pPr>
            <a:endParaRPr lang="en-US" sz="2400" dirty="0">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2000"/>
              <a:buNone/>
            </a:pPr>
            <a:r>
              <a:rPr lang="en-US" sz="2400" dirty="0">
                <a:latin typeface="Times New Roman"/>
                <a:ea typeface="Times New Roman"/>
                <a:cs typeface="Times New Roman"/>
                <a:sym typeface="Times New Roman"/>
              </a:rPr>
              <a:t>The pain is caused by the activation of nerve fibers within the wall of the brain blood vessels traveling inside the meninges (three layers of membranes protecting the brain and spinal cord) </a:t>
            </a: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
        <p:nvSpPr>
          <p:cNvPr id="2" name="AutoShape 2" descr="High Blood Pressure and Vascular Disease — Vascular Cures">
            <a:extLst>
              <a:ext uri="{FF2B5EF4-FFF2-40B4-BE49-F238E27FC236}">
                <a16:creationId xmlns:a16="http://schemas.microsoft.com/office/drawing/2014/main" id="{AFFD30C6-C7FC-34D2-DEB3-34EF7F331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GLOBAL, REGIONAL, AND NATIONAL BURDEN OF MIGRAINE AND TENSION-TYPE HEADACHE,  1990-2016: A SYSTEMATIC ANALYSIS FOR THE GLOBAL BURDEN OF DISEASE STUDY 2016">
            <a:extLst>
              <a:ext uri="{FF2B5EF4-FFF2-40B4-BE49-F238E27FC236}">
                <a16:creationId xmlns:a16="http://schemas.microsoft.com/office/drawing/2014/main" id="{C4A212FA-7AC4-B352-C2F9-3B60EFCF2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171" y="2216572"/>
            <a:ext cx="5322869" cy="334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Migraines </a:t>
            </a:r>
            <a:endParaRPr dirty="0">
              <a:latin typeface="+mj-lt"/>
            </a:endParaRPr>
          </a:p>
        </p:txBody>
      </p:sp>
      <p:sp>
        <p:nvSpPr>
          <p:cNvPr id="236" name="Google Shape;236;p12"/>
          <p:cNvSpPr txBox="1">
            <a:spLocks noGrp="1"/>
          </p:cNvSpPr>
          <p:nvPr>
            <p:ph type="body" idx="1"/>
          </p:nvPr>
        </p:nvSpPr>
        <p:spPr>
          <a:xfrm>
            <a:off x="1187471" y="1087070"/>
            <a:ext cx="4578329" cy="5262013"/>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2400" dirty="0">
                <a:latin typeface="Times New Roman" panose="02020603050405020304" pitchFamily="18" charset="0"/>
                <a:cs typeface="Times New Roman" panose="02020603050405020304" pitchFamily="18" charset="0"/>
              </a:rPr>
              <a:t>A migraine is a common neurological disease that causes a variety of symptoms, most notably a throbbing, pulsing headache on one side of your head. Migraines tend to get worse with physical activity, lights, sounds, or smells. It may last at least four hours or even days. </a:t>
            </a:r>
          </a:p>
          <a:p>
            <a:pPr marL="0" indent="0">
              <a:spcBef>
                <a:spcPts val="0"/>
              </a:spcBef>
              <a:buSzPts val="1500"/>
              <a:buNone/>
            </a:pPr>
            <a:endParaRPr lang="en-US" sz="2400" dirty="0">
              <a:latin typeface="Times New Roman" panose="02020603050405020304" pitchFamily="18" charset="0"/>
              <a:cs typeface="Times New Roman" panose="02020603050405020304" pitchFamily="18" charset="0"/>
            </a:endParaRPr>
          </a:p>
          <a:p>
            <a:pPr marL="0" indent="0">
              <a:spcBef>
                <a:spcPts val="0"/>
              </a:spcBef>
              <a:buSzPts val="1500"/>
              <a:buNone/>
            </a:pPr>
            <a:r>
              <a:rPr lang="en-US" sz="2400" dirty="0">
                <a:latin typeface="Times New Roman" panose="02020603050405020304" pitchFamily="18" charset="0"/>
                <a:cs typeface="Times New Roman" panose="02020603050405020304" pitchFamily="18" charset="0"/>
              </a:rPr>
              <a:t>About 12% of Americans have this genetic disorder. Research shows that it’s the sixth most disabling disease in the world. </a:t>
            </a: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050" name="Picture 2" descr="Headache Vs. Migraine: What Is The Difference? - Headache, Migraine &amp;  Concussion Center">
            <a:extLst>
              <a:ext uri="{FF2B5EF4-FFF2-40B4-BE49-F238E27FC236}">
                <a16:creationId xmlns:a16="http://schemas.microsoft.com/office/drawing/2014/main" id="{535C026D-FB0B-65D9-8D28-F7FFB1310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777" y="1087070"/>
            <a:ext cx="3827463" cy="4754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What type of headache is a migraine? </a:t>
            </a:r>
            <a:endParaRPr dirty="0">
              <a:latin typeface="+mj-lt"/>
            </a:endParaRPr>
          </a:p>
        </p:txBody>
      </p:sp>
      <p:sp>
        <p:nvSpPr>
          <p:cNvPr id="236" name="Google Shape;236;p12"/>
          <p:cNvSpPr txBox="1">
            <a:spLocks noGrp="1"/>
          </p:cNvSpPr>
          <p:nvPr>
            <p:ph type="body" idx="1"/>
          </p:nvPr>
        </p:nvSpPr>
        <p:spPr>
          <a:xfrm>
            <a:off x="1187471" y="1087071"/>
            <a:ext cx="4578329"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2400" dirty="0">
                <a:latin typeface="Times New Roman" panose="02020603050405020304" pitchFamily="18" charset="0"/>
                <a:cs typeface="Times New Roman" panose="02020603050405020304" pitchFamily="18" charset="0"/>
              </a:rPr>
              <a:t>There are over 150 types of headaches, divided into two categories: primary headaches and secondary headaches. A migraine is a primary headache, meaning it is not caused by a different medical condition. Primary headache disorders are clinical diagnoses, meaning there is no blood test or imaging study to diagnose it. </a:t>
            </a:r>
          </a:p>
          <a:p>
            <a:pPr marL="0" indent="0">
              <a:spcBef>
                <a:spcPts val="0"/>
              </a:spcBef>
              <a:buSzPts val="1500"/>
              <a:buNone/>
            </a:pPr>
            <a:endParaRPr lang="en-US" sz="2400" dirty="0">
              <a:latin typeface="Times New Roman" panose="02020603050405020304" pitchFamily="18" charset="0"/>
              <a:cs typeface="Times New Roman" panose="02020603050405020304" pitchFamily="18" charset="0"/>
            </a:endParaRPr>
          </a:p>
          <a:p>
            <a:pPr marL="0" indent="0">
              <a:spcBef>
                <a:spcPts val="0"/>
              </a:spcBef>
              <a:buSzPts val="1500"/>
              <a:buNone/>
            </a:pPr>
            <a:r>
              <a:rPr lang="en-US" sz="2400" dirty="0">
                <a:latin typeface="Times New Roman" panose="02020603050405020304" pitchFamily="18" charset="0"/>
                <a:cs typeface="Times New Roman" panose="02020603050405020304" pitchFamily="18" charset="0"/>
              </a:rPr>
              <a:t>A secondary headache is a symptoms of another health issue. </a:t>
            </a: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074" name="Picture 2" descr="How to classify headaches | Medmastery">
            <a:extLst>
              <a:ext uri="{FF2B5EF4-FFF2-40B4-BE49-F238E27FC236}">
                <a16:creationId xmlns:a16="http://schemas.microsoft.com/office/drawing/2014/main" id="{16D59530-9AB7-69C8-AC69-6564C5DF8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078" y="1717590"/>
            <a:ext cx="5852406" cy="321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329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se Study Call-Non-Hodgkins Lymphoma 4.26.23...... (2)" id="{78089E9E-984F-6D4D-A878-3277714DE688}" vid="{77199D0D-4D57-5844-B68D-978BE1AE84F1}"/>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398</TotalTime>
  <Words>3100</Words>
  <Application>Microsoft Macintosh PowerPoint</Application>
  <PresentationFormat>Widescreen</PresentationFormat>
  <Paragraphs>224</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Cambria</vt:lpstr>
      <vt:lpstr>Times New Roman</vt:lpstr>
      <vt:lpstr>Goudy Old Style</vt:lpstr>
      <vt:lpstr>Calibri</vt:lpstr>
      <vt:lpstr>Sorts Mill Goudy</vt:lpstr>
      <vt:lpstr>Lustria</vt:lpstr>
      <vt:lpstr>Merriweather</vt:lpstr>
      <vt:lpstr>Office Theme</vt:lpstr>
      <vt:lpstr>   We will get started shortly.</vt:lpstr>
      <vt:lpstr>ISNS  CASE STUDY</vt:lpstr>
      <vt:lpstr>Medical Disclaimer  </vt:lpstr>
      <vt:lpstr>PowerPoint Presentation</vt:lpstr>
      <vt:lpstr>DR. NORBERT KETSKÉS, MD </vt:lpstr>
      <vt:lpstr>CSISZTU ZSUZSA </vt:lpstr>
      <vt:lpstr>What is Migraine?  </vt:lpstr>
      <vt:lpstr>Migraines </vt:lpstr>
      <vt:lpstr>What type of headache is a migraine? </vt:lpstr>
      <vt:lpstr>What is an Aura? </vt:lpstr>
      <vt:lpstr>Types of Migraines </vt:lpstr>
      <vt:lpstr>Four Stages or Phases of Migraine </vt:lpstr>
      <vt:lpstr>Causes of Migraines </vt:lpstr>
      <vt:lpstr>Symptoms of Migraines </vt:lpstr>
      <vt:lpstr>Risk Factors </vt:lpstr>
      <vt:lpstr>CASE STUDY</vt:lpstr>
      <vt:lpstr>Conventional Treatment       </vt:lpstr>
      <vt:lpstr>Method </vt:lpstr>
      <vt:lpstr>Seizure Treatment (as early as possible during the aura period, in any case before the onset of the headache) </vt:lpstr>
      <vt:lpstr>Results </vt:lpstr>
      <vt:lpstr>Research Studies </vt:lpstr>
      <vt:lpstr>  Effects of Curcumin Supplementation on Clinical Features and Inflammation, in Migraine Patients: A Double-Blind Controlled, Placebo Randomized Clinical Trial  Sheyda Rezaie, Gholamreza Askari, Fariborz Khorvash, Mohammad Javad Tarrahi, and Reza Amani  </vt:lpstr>
      <vt:lpstr> Vitamin C Supplementation as Possible Prophylactic Treatment against Migraine with Aura and Menstrual Migraine  Munvar Miya Shaik and Siew Hua Gan  </vt:lpstr>
      <vt:lpstr>References </vt:lpstr>
      <vt:lpstr>Thank You for  Joining Us  This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Tyger Fenton</cp:lastModifiedBy>
  <cp:revision>18</cp:revision>
  <dcterms:created xsi:type="dcterms:W3CDTF">2023-05-01T15:56:30Z</dcterms:created>
  <dcterms:modified xsi:type="dcterms:W3CDTF">2023-05-04T15:08:40Z</dcterms:modified>
</cp:coreProperties>
</file>